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753600" cy="7315200"/>
  <p:notesSz cx="6858000" cy="9144000"/>
  <p:embeddedFontLst>
    <p:embeddedFont>
      <p:font typeface="Rift Soft Bold" panose="020B0604020202020204" charset="0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9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&lt;number&gt;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&lt;number&gt;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&lt;number&gt;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&lt;number&gt;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4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5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5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5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5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5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5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5.sv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59642" y="3287426"/>
            <a:ext cx="8193961" cy="1269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55"/>
              </a:lnSpc>
            </a:pPr>
            <a:r>
              <a:rPr lang="en-US" sz="7396" b="1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Management  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5220985" y="4556871"/>
            <a:ext cx="2747905" cy="822587"/>
            <a:chOff x="0" y="0"/>
            <a:chExt cx="1357606" cy="40640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357606" cy="406400"/>
            </a:xfrm>
            <a:custGeom>
              <a:avLst/>
              <a:gdLst/>
              <a:ahLst/>
              <a:cxnLst/>
              <a:rect l="l" t="t" r="r" b="b"/>
              <a:pathLst>
                <a:path w="1357606" h="406400">
                  <a:moveTo>
                    <a:pt x="1154406" y="0"/>
                  </a:moveTo>
                  <a:cubicBezTo>
                    <a:pt x="1266630" y="0"/>
                    <a:pt x="1357606" y="90976"/>
                    <a:pt x="1357606" y="203200"/>
                  </a:cubicBezTo>
                  <a:cubicBezTo>
                    <a:pt x="1357606" y="315424"/>
                    <a:pt x="1266630" y="406400"/>
                    <a:pt x="1154406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1357606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r>
                <a:rPr lang="en-US" sz="1899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2024-2025 AY</a:t>
              </a:r>
            </a:p>
          </p:txBody>
        </p:sp>
      </p:grpSp>
      <p:sp>
        <p:nvSpPr>
          <p:cNvPr id="6" name="AutoShape 6"/>
          <p:cNvSpPr/>
          <p:nvPr/>
        </p:nvSpPr>
        <p:spPr>
          <a:xfrm flipV="1">
            <a:off x="7968890" y="3321605"/>
            <a:ext cx="0" cy="1305041"/>
          </a:xfrm>
          <a:prstGeom prst="line">
            <a:avLst/>
          </a:prstGeom>
          <a:ln w="28575" cap="flat">
            <a:solidFill>
              <a:srgbClr val="19364E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>
            <a:off x="2306303" y="731520"/>
            <a:ext cx="5140994" cy="1151442"/>
          </a:xfrm>
          <a:custGeom>
            <a:avLst/>
            <a:gdLst/>
            <a:ahLst/>
            <a:cxnLst/>
            <a:rect l="l" t="t" r="r" b="b"/>
            <a:pathLst>
              <a:path w="5140994" h="1151442">
                <a:moveTo>
                  <a:pt x="0" y="0"/>
                </a:moveTo>
                <a:lnTo>
                  <a:pt x="5140994" y="0"/>
                </a:lnTo>
                <a:lnTo>
                  <a:pt x="5140994" y="1151442"/>
                </a:lnTo>
                <a:lnTo>
                  <a:pt x="0" y="115144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4267" y="881743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90742" y="6977832"/>
            <a:ext cx="1506289" cy="337368"/>
          </a:xfrm>
          <a:custGeom>
            <a:avLst/>
            <a:gdLst/>
            <a:ahLst/>
            <a:cxnLst/>
            <a:rect l="l" t="t" r="r" b="b"/>
            <a:pathLst>
              <a:path w="1506289" h="337368">
                <a:moveTo>
                  <a:pt x="0" y="0"/>
                </a:moveTo>
                <a:lnTo>
                  <a:pt x="1506289" y="0"/>
                </a:lnTo>
                <a:lnTo>
                  <a:pt x="1506289" y="337368"/>
                </a:lnTo>
                <a:lnTo>
                  <a:pt x="0" y="3373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816831" y="1528790"/>
            <a:ext cx="667918" cy="702148"/>
          </a:xfrm>
          <a:custGeom>
            <a:avLst/>
            <a:gdLst/>
            <a:ahLst/>
            <a:cxnLst/>
            <a:rect l="l" t="t" r="r" b="b"/>
            <a:pathLst>
              <a:path w="667918" h="702148">
                <a:moveTo>
                  <a:pt x="0" y="0"/>
                </a:moveTo>
                <a:lnTo>
                  <a:pt x="667918" y="0"/>
                </a:lnTo>
                <a:lnTo>
                  <a:pt x="667918" y="702148"/>
                </a:lnTo>
                <a:lnTo>
                  <a:pt x="0" y="70214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334558" y="986335"/>
            <a:ext cx="1583932" cy="494830"/>
            <a:chOff x="0" y="0"/>
            <a:chExt cx="1357606" cy="4241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57606" cy="424124"/>
            </a:xfrm>
            <a:custGeom>
              <a:avLst/>
              <a:gdLst/>
              <a:ahLst/>
              <a:cxnLst/>
              <a:rect l="l" t="t" r="r" b="b"/>
              <a:pathLst>
                <a:path w="1357606" h="424124">
                  <a:moveTo>
                    <a:pt x="1154406" y="0"/>
                  </a:moveTo>
                  <a:cubicBezTo>
                    <a:pt x="1266630" y="0"/>
                    <a:pt x="1357606" y="94943"/>
                    <a:pt x="1357606" y="212062"/>
                  </a:cubicBezTo>
                  <a:cubicBezTo>
                    <a:pt x="1357606" y="329181"/>
                    <a:pt x="1266630" y="424124"/>
                    <a:pt x="1154406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1357606" cy="4622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r>
                <a:rPr lang="en-US" sz="1899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Magister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32334" y="2279991"/>
            <a:ext cx="1219663" cy="1375069"/>
            <a:chOff x="0" y="0"/>
            <a:chExt cx="1626217" cy="1833425"/>
          </a:xfrm>
        </p:grpSpPr>
        <p:sp>
          <p:nvSpPr>
            <p:cNvPr id="10" name="Freeform 10"/>
            <p:cNvSpPr/>
            <p:nvPr/>
          </p:nvSpPr>
          <p:spPr>
            <a:xfrm>
              <a:off x="294336" y="742707"/>
              <a:ext cx="1037546" cy="1090719"/>
            </a:xfrm>
            <a:custGeom>
              <a:avLst/>
              <a:gdLst/>
              <a:ahLst/>
              <a:cxnLst/>
              <a:rect l="l" t="t" r="r" b="b"/>
              <a:pathLst>
                <a:path w="1037546" h="1090719">
                  <a:moveTo>
                    <a:pt x="0" y="0"/>
                  </a:moveTo>
                  <a:lnTo>
                    <a:pt x="1037546" y="0"/>
                  </a:lnTo>
                  <a:lnTo>
                    <a:pt x="1037546" y="1090718"/>
                  </a:lnTo>
                  <a:lnTo>
                    <a:pt x="0" y="10907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11"/>
            <p:cNvGrpSpPr/>
            <p:nvPr/>
          </p:nvGrpSpPr>
          <p:grpSpPr>
            <a:xfrm>
              <a:off x="0" y="0"/>
              <a:ext cx="1626217" cy="666507"/>
              <a:chOff x="0" y="0"/>
              <a:chExt cx="1034826" cy="424124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034826" cy="424124"/>
              </a:xfrm>
              <a:custGeom>
                <a:avLst/>
                <a:gdLst/>
                <a:ahLst/>
                <a:cxnLst/>
                <a:rect l="l" t="t" r="r" b="b"/>
                <a:pathLst>
                  <a:path w="1034826" h="424124">
                    <a:moveTo>
                      <a:pt x="831626" y="0"/>
                    </a:moveTo>
                    <a:cubicBezTo>
                      <a:pt x="943850" y="0"/>
                      <a:pt x="1034826" y="94943"/>
                      <a:pt x="1034826" y="212062"/>
                    </a:cubicBezTo>
                    <a:cubicBezTo>
                      <a:pt x="1034826" y="329181"/>
                      <a:pt x="943850" y="424124"/>
                      <a:pt x="831626" y="424124"/>
                    </a:cubicBezTo>
                    <a:lnTo>
                      <a:pt x="203200" y="424124"/>
                    </a:lnTo>
                    <a:cubicBezTo>
                      <a:pt x="90976" y="424124"/>
                      <a:pt x="0" y="329181"/>
                      <a:pt x="0" y="212062"/>
                    </a:cubicBezTo>
                    <a:cubicBezTo>
                      <a:pt x="0" y="94943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sq">
                <a:solidFill>
                  <a:srgbClr val="052C4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0" y="-38100"/>
                <a:ext cx="1034826" cy="462224"/>
              </a:xfrm>
              <a:prstGeom prst="rect">
                <a:avLst/>
              </a:prstGeom>
            </p:spPr>
            <p:txBody>
              <a:bodyPr lIns="49140" tIns="49140" rIns="49140" bIns="49140" rtlCol="0" anchor="ctr"/>
              <a:lstStyle/>
              <a:p>
                <a:pPr algn="ctr">
                  <a:lnSpc>
                    <a:spcPts val="2659"/>
                  </a:lnSpc>
                </a:pPr>
                <a:r>
                  <a:rPr lang="en-US" sz="1899" b="1">
                    <a:solidFill>
                      <a:srgbClr val="19364E"/>
                    </a:solidFill>
                    <a:latin typeface="Rift Soft Bold"/>
                    <a:ea typeface="Rift Soft Bold"/>
                    <a:cs typeface="Rift Soft Bold"/>
                    <a:sym typeface="Rift Soft Bold"/>
                  </a:rPr>
                  <a:t>Assistant 1</a:t>
                </a:r>
              </a:p>
            </p:txBody>
          </p:sp>
        </p:grpSp>
      </p:grpSp>
      <p:sp>
        <p:nvSpPr>
          <p:cNvPr id="14" name="Freeform 14"/>
          <p:cNvSpPr/>
          <p:nvPr/>
        </p:nvSpPr>
        <p:spPr>
          <a:xfrm>
            <a:off x="3585679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5" name="Freeform 15"/>
          <p:cNvSpPr/>
          <p:nvPr/>
        </p:nvSpPr>
        <p:spPr>
          <a:xfrm>
            <a:off x="3585679" y="3885466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6" name="Freeform 16"/>
          <p:cNvSpPr/>
          <p:nvPr/>
        </p:nvSpPr>
        <p:spPr>
          <a:xfrm>
            <a:off x="5126524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7" name="Freeform 17"/>
          <p:cNvSpPr/>
          <p:nvPr/>
        </p:nvSpPr>
        <p:spPr>
          <a:xfrm>
            <a:off x="5126524" y="3885466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8" name="Freeform 18"/>
          <p:cNvSpPr/>
          <p:nvPr/>
        </p:nvSpPr>
        <p:spPr>
          <a:xfrm>
            <a:off x="6675097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9" name="Freeform 19"/>
          <p:cNvSpPr/>
          <p:nvPr/>
        </p:nvSpPr>
        <p:spPr>
          <a:xfrm>
            <a:off x="6675097" y="3885466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0" name="Freeform 20"/>
          <p:cNvSpPr/>
          <p:nvPr/>
        </p:nvSpPr>
        <p:spPr>
          <a:xfrm>
            <a:off x="8218353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1" name="Freeform 21"/>
          <p:cNvSpPr/>
          <p:nvPr/>
        </p:nvSpPr>
        <p:spPr>
          <a:xfrm>
            <a:off x="8218353" y="3885466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2" name="Freeform 22"/>
          <p:cNvSpPr/>
          <p:nvPr/>
        </p:nvSpPr>
        <p:spPr>
          <a:xfrm>
            <a:off x="3585679" y="4477356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/>
          <p:nvPr/>
        </p:nvSpPr>
        <p:spPr>
          <a:xfrm>
            <a:off x="5126524" y="4477356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/>
          <p:nvPr/>
        </p:nvSpPr>
        <p:spPr>
          <a:xfrm>
            <a:off x="6675097" y="4477356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5" name="Freeform 25"/>
          <p:cNvSpPr/>
          <p:nvPr/>
        </p:nvSpPr>
        <p:spPr>
          <a:xfrm>
            <a:off x="8218353" y="4477356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6" name="Group 26"/>
          <p:cNvGrpSpPr/>
          <p:nvPr/>
        </p:nvGrpSpPr>
        <p:grpSpPr>
          <a:xfrm>
            <a:off x="2975847" y="2282531"/>
            <a:ext cx="1219663" cy="1375069"/>
            <a:chOff x="0" y="0"/>
            <a:chExt cx="1626217" cy="1833425"/>
          </a:xfrm>
        </p:grpSpPr>
        <p:sp>
          <p:nvSpPr>
            <p:cNvPr id="27" name="Freeform 27"/>
            <p:cNvSpPr/>
            <p:nvPr/>
          </p:nvSpPr>
          <p:spPr>
            <a:xfrm>
              <a:off x="294336" y="742707"/>
              <a:ext cx="1037546" cy="1090719"/>
            </a:xfrm>
            <a:custGeom>
              <a:avLst/>
              <a:gdLst/>
              <a:ahLst/>
              <a:cxnLst/>
              <a:rect l="l" t="t" r="r" b="b"/>
              <a:pathLst>
                <a:path w="1037546" h="1090719">
                  <a:moveTo>
                    <a:pt x="0" y="0"/>
                  </a:moveTo>
                  <a:lnTo>
                    <a:pt x="1037546" y="0"/>
                  </a:lnTo>
                  <a:lnTo>
                    <a:pt x="1037546" y="1090718"/>
                  </a:lnTo>
                  <a:lnTo>
                    <a:pt x="0" y="10907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" name="Group 28"/>
            <p:cNvGrpSpPr/>
            <p:nvPr/>
          </p:nvGrpSpPr>
          <p:grpSpPr>
            <a:xfrm>
              <a:off x="0" y="0"/>
              <a:ext cx="1626217" cy="666507"/>
              <a:chOff x="0" y="0"/>
              <a:chExt cx="1034826" cy="424124"/>
            </a:xfrm>
          </p:grpSpPr>
          <p:sp>
            <p:nvSpPr>
              <p:cNvPr id="29" name="Freeform 29"/>
              <p:cNvSpPr/>
              <p:nvPr/>
            </p:nvSpPr>
            <p:spPr>
              <a:xfrm>
                <a:off x="0" y="0"/>
                <a:ext cx="1034826" cy="424124"/>
              </a:xfrm>
              <a:custGeom>
                <a:avLst/>
                <a:gdLst/>
                <a:ahLst/>
                <a:cxnLst/>
                <a:rect l="l" t="t" r="r" b="b"/>
                <a:pathLst>
                  <a:path w="1034826" h="424124">
                    <a:moveTo>
                      <a:pt x="831626" y="0"/>
                    </a:moveTo>
                    <a:cubicBezTo>
                      <a:pt x="943850" y="0"/>
                      <a:pt x="1034826" y="94943"/>
                      <a:pt x="1034826" y="212062"/>
                    </a:cubicBezTo>
                    <a:cubicBezTo>
                      <a:pt x="1034826" y="329181"/>
                      <a:pt x="943850" y="424124"/>
                      <a:pt x="831626" y="424124"/>
                    </a:cubicBezTo>
                    <a:lnTo>
                      <a:pt x="203200" y="424124"/>
                    </a:lnTo>
                    <a:cubicBezTo>
                      <a:pt x="90976" y="424124"/>
                      <a:pt x="0" y="329181"/>
                      <a:pt x="0" y="212062"/>
                    </a:cubicBezTo>
                    <a:cubicBezTo>
                      <a:pt x="0" y="94943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sq">
                <a:solidFill>
                  <a:srgbClr val="052C4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Box 30"/>
              <p:cNvSpPr txBox="1"/>
              <p:nvPr/>
            </p:nvSpPr>
            <p:spPr>
              <a:xfrm>
                <a:off x="0" y="-38100"/>
                <a:ext cx="1034826" cy="462224"/>
              </a:xfrm>
              <a:prstGeom prst="rect">
                <a:avLst/>
              </a:prstGeom>
            </p:spPr>
            <p:txBody>
              <a:bodyPr lIns="49140" tIns="49140" rIns="49140" bIns="49140" rtlCol="0" anchor="ctr"/>
              <a:lstStyle/>
              <a:p>
                <a:pPr algn="ctr">
                  <a:lnSpc>
                    <a:spcPts val="2659"/>
                  </a:lnSpc>
                </a:pPr>
                <a:r>
                  <a:rPr lang="en-US" sz="1899" b="1">
                    <a:solidFill>
                      <a:srgbClr val="19364E"/>
                    </a:solidFill>
                    <a:latin typeface="Rift Soft Bold"/>
                    <a:ea typeface="Rift Soft Bold"/>
                    <a:cs typeface="Rift Soft Bold"/>
                    <a:sym typeface="Rift Soft Bold"/>
                  </a:rPr>
                  <a:t>Assistant 2</a:t>
                </a:r>
              </a:p>
            </p:txBody>
          </p:sp>
        </p:grpSp>
      </p:grpSp>
      <p:grpSp>
        <p:nvGrpSpPr>
          <p:cNvPr id="31" name="Group 31"/>
          <p:cNvGrpSpPr/>
          <p:nvPr/>
        </p:nvGrpSpPr>
        <p:grpSpPr>
          <a:xfrm>
            <a:off x="4516692" y="2278563"/>
            <a:ext cx="1219663" cy="1375069"/>
            <a:chOff x="0" y="0"/>
            <a:chExt cx="1626217" cy="1833425"/>
          </a:xfrm>
        </p:grpSpPr>
        <p:sp>
          <p:nvSpPr>
            <p:cNvPr id="32" name="Freeform 32"/>
            <p:cNvSpPr/>
            <p:nvPr/>
          </p:nvSpPr>
          <p:spPr>
            <a:xfrm>
              <a:off x="294336" y="742707"/>
              <a:ext cx="1037546" cy="1090719"/>
            </a:xfrm>
            <a:custGeom>
              <a:avLst/>
              <a:gdLst/>
              <a:ahLst/>
              <a:cxnLst/>
              <a:rect l="l" t="t" r="r" b="b"/>
              <a:pathLst>
                <a:path w="1037546" h="1090719">
                  <a:moveTo>
                    <a:pt x="0" y="0"/>
                  </a:moveTo>
                  <a:lnTo>
                    <a:pt x="1037546" y="0"/>
                  </a:lnTo>
                  <a:lnTo>
                    <a:pt x="1037546" y="1090718"/>
                  </a:lnTo>
                  <a:lnTo>
                    <a:pt x="0" y="10907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" name="Group 33"/>
            <p:cNvGrpSpPr/>
            <p:nvPr/>
          </p:nvGrpSpPr>
          <p:grpSpPr>
            <a:xfrm>
              <a:off x="0" y="0"/>
              <a:ext cx="1626217" cy="666507"/>
              <a:chOff x="0" y="0"/>
              <a:chExt cx="1034826" cy="424124"/>
            </a:xfrm>
          </p:grpSpPr>
          <p:sp>
            <p:nvSpPr>
              <p:cNvPr id="34" name="Freeform 34"/>
              <p:cNvSpPr/>
              <p:nvPr/>
            </p:nvSpPr>
            <p:spPr>
              <a:xfrm>
                <a:off x="0" y="0"/>
                <a:ext cx="1034826" cy="424124"/>
              </a:xfrm>
              <a:custGeom>
                <a:avLst/>
                <a:gdLst/>
                <a:ahLst/>
                <a:cxnLst/>
                <a:rect l="l" t="t" r="r" b="b"/>
                <a:pathLst>
                  <a:path w="1034826" h="424124">
                    <a:moveTo>
                      <a:pt x="831626" y="0"/>
                    </a:moveTo>
                    <a:cubicBezTo>
                      <a:pt x="943850" y="0"/>
                      <a:pt x="1034826" y="94943"/>
                      <a:pt x="1034826" y="212062"/>
                    </a:cubicBezTo>
                    <a:cubicBezTo>
                      <a:pt x="1034826" y="329181"/>
                      <a:pt x="943850" y="424124"/>
                      <a:pt x="831626" y="424124"/>
                    </a:cubicBezTo>
                    <a:lnTo>
                      <a:pt x="203200" y="424124"/>
                    </a:lnTo>
                    <a:cubicBezTo>
                      <a:pt x="90976" y="424124"/>
                      <a:pt x="0" y="329181"/>
                      <a:pt x="0" y="212062"/>
                    </a:cubicBezTo>
                    <a:cubicBezTo>
                      <a:pt x="0" y="94943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sq">
                <a:solidFill>
                  <a:srgbClr val="052C4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0" y="-38100"/>
                <a:ext cx="1034826" cy="462224"/>
              </a:xfrm>
              <a:prstGeom prst="rect">
                <a:avLst/>
              </a:prstGeom>
            </p:spPr>
            <p:txBody>
              <a:bodyPr lIns="49140" tIns="49140" rIns="49140" bIns="49140" rtlCol="0" anchor="ctr"/>
              <a:lstStyle/>
              <a:p>
                <a:pPr algn="ctr">
                  <a:lnSpc>
                    <a:spcPts val="2659"/>
                  </a:lnSpc>
                </a:pPr>
                <a:r>
                  <a:rPr lang="en-US" sz="1899" b="1">
                    <a:solidFill>
                      <a:srgbClr val="19364E"/>
                    </a:solidFill>
                    <a:latin typeface="Rift Soft Bold"/>
                    <a:ea typeface="Rift Soft Bold"/>
                    <a:cs typeface="Rift Soft Bold"/>
                    <a:sym typeface="Rift Soft Bold"/>
                  </a:rPr>
                  <a:t>Assistant 3</a:t>
                </a:r>
              </a:p>
            </p:txBody>
          </p:sp>
        </p:grpSp>
      </p:grpSp>
      <p:grpSp>
        <p:nvGrpSpPr>
          <p:cNvPr id="36" name="Group 36"/>
          <p:cNvGrpSpPr/>
          <p:nvPr/>
        </p:nvGrpSpPr>
        <p:grpSpPr>
          <a:xfrm>
            <a:off x="6146228" y="2279991"/>
            <a:ext cx="1219663" cy="1375069"/>
            <a:chOff x="0" y="0"/>
            <a:chExt cx="1626217" cy="1833425"/>
          </a:xfrm>
        </p:grpSpPr>
        <p:sp>
          <p:nvSpPr>
            <p:cNvPr id="37" name="Freeform 37"/>
            <p:cNvSpPr/>
            <p:nvPr/>
          </p:nvSpPr>
          <p:spPr>
            <a:xfrm>
              <a:off x="294336" y="742707"/>
              <a:ext cx="1037546" cy="1090719"/>
            </a:xfrm>
            <a:custGeom>
              <a:avLst/>
              <a:gdLst/>
              <a:ahLst/>
              <a:cxnLst/>
              <a:rect l="l" t="t" r="r" b="b"/>
              <a:pathLst>
                <a:path w="1037546" h="1090719">
                  <a:moveTo>
                    <a:pt x="0" y="0"/>
                  </a:moveTo>
                  <a:lnTo>
                    <a:pt x="1037546" y="0"/>
                  </a:lnTo>
                  <a:lnTo>
                    <a:pt x="1037546" y="1090718"/>
                  </a:lnTo>
                  <a:lnTo>
                    <a:pt x="0" y="10907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38"/>
            <p:cNvGrpSpPr/>
            <p:nvPr/>
          </p:nvGrpSpPr>
          <p:grpSpPr>
            <a:xfrm>
              <a:off x="0" y="0"/>
              <a:ext cx="1626217" cy="666507"/>
              <a:chOff x="0" y="0"/>
              <a:chExt cx="1034826" cy="424124"/>
            </a:xfrm>
          </p:grpSpPr>
          <p:sp>
            <p:nvSpPr>
              <p:cNvPr id="39" name="Freeform 39"/>
              <p:cNvSpPr/>
              <p:nvPr/>
            </p:nvSpPr>
            <p:spPr>
              <a:xfrm>
                <a:off x="0" y="0"/>
                <a:ext cx="1034826" cy="424124"/>
              </a:xfrm>
              <a:custGeom>
                <a:avLst/>
                <a:gdLst/>
                <a:ahLst/>
                <a:cxnLst/>
                <a:rect l="l" t="t" r="r" b="b"/>
                <a:pathLst>
                  <a:path w="1034826" h="424124">
                    <a:moveTo>
                      <a:pt x="831626" y="0"/>
                    </a:moveTo>
                    <a:cubicBezTo>
                      <a:pt x="943850" y="0"/>
                      <a:pt x="1034826" y="94943"/>
                      <a:pt x="1034826" y="212062"/>
                    </a:cubicBezTo>
                    <a:cubicBezTo>
                      <a:pt x="1034826" y="329181"/>
                      <a:pt x="943850" y="424124"/>
                      <a:pt x="831626" y="424124"/>
                    </a:cubicBezTo>
                    <a:lnTo>
                      <a:pt x="203200" y="424124"/>
                    </a:lnTo>
                    <a:cubicBezTo>
                      <a:pt x="90976" y="424124"/>
                      <a:pt x="0" y="329181"/>
                      <a:pt x="0" y="212062"/>
                    </a:cubicBezTo>
                    <a:cubicBezTo>
                      <a:pt x="0" y="94943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sq">
                <a:solidFill>
                  <a:srgbClr val="052C4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TextBox 40"/>
              <p:cNvSpPr txBox="1"/>
              <p:nvPr/>
            </p:nvSpPr>
            <p:spPr>
              <a:xfrm>
                <a:off x="0" y="-38100"/>
                <a:ext cx="1034826" cy="462224"/>
              </a:xfrm>
              <a:prstGeom prst="rect">
                <a:avLst/>
              </a:prstGeom>
            </p:spPr>
            <p:txBody>
              <a:bodyPr lIns="49140" tIns="49140" rIns="49140" bIns="49140" rtlCol="0" anchor="ctr"/>
              <a:lstStyle/>
              <a:p>
                <a:pPr algn="ctr">
                  <a:lnSpc>
                    <a:spcPts val="2659"/>
                  </a:lnSpc>
                </a:pPr>
                <a:r>
                  <a:rPr lang="en-US" sz="1899" b="1">
                    <a:solidFill>
                      <a:srgbClr val="19364E"/>
                    </a:solidFill>
                    <a:latin typeface="Rift Soft Bold"/>
                    <a:ea typeface="Rift Soft Bold"/>
                    <a:cs typeface="Rift Soft Bold"/>
                    <a:sym typeface="Rift Soft Bold"/>
                  </a:rPr>
                  <a:t>Assistant 4</a:t>
                </a:r>
              </a:p>
            </p:txBody>
          </p:sp>
        </p:grpSp>
      </p:grpSp>
      <p:grpSp>
        <p:nvGrpSpPr>
          <p:cNvPr id="41" name="Group 41"/>
          <p:cNvGrpSpPr/>
          <p:nvPr/>
        </p:nvGrpSpPr>
        <p:grpSpPr>
          <a:xfrm>
            <a:off x="7865954" y="2282531"/>
            <a:ext cx="1219663" cy="1375069"/>
            <a:chOff x="0" y="0"/>
            <a:chExt cx="1626217" cy="1833425"/>
          </a:xfrm>
        </p:grpSpPr>
        <p:sp>
          <p:nvSpPr>
            <p:cNvPr id="42" name="Freeform 42"/>
            <p:cNvSpPr/>
            <p:nvPr/>
          </p:nvSpPr>
          <p:spPr>
            <a:xfrm>
              <a:off x="294336" y="742707"/>
              <a:ext cx="1037546" cy="1090719"/>
            </a:xfrm>
            <a:custGeom>
              <a:avLst/>
              <a:gdLst/>
              <a:ahLst/>
              <a:cxnLst/>
              <a:rect l="l" t="t" r="r" b="b"/>
              <a:pathLst>
                <a:path w="1037546" h="1090719">
                  <a:moveTo>
                    <a:pt x="0" y="0"/>
                  </a:moveTo>
                  <a:lnTo>
                    <a:pt x="1037546" y="0"/>
                  </a:lnTo>
                  <a:lnTo>
                    <a:pt x="1037546" y="1090718"/>
                  </a:lnTo>
                  <a:lnTo>
                    <a:pt x="0" y="10907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43"/>
            <p:cNvGrpSpPr/>
            <p:nvPr/>
          </p:nvGrpSpPr>
          <p:grpSpPr>
            <a:xfrm>
              <a:off x="0" y="0"/>
              <a:ext cx="1626217" cy="666507"/>
              <a:chOff x="0" y="0"/>
              <a:chExt cx="1034826" cy="424124"/>
            </a:xfrm>
          </p:grpSpPr>
          <p:sp>
            <p:nvSpPr>
              <p:cNvPr id="44" name="Freeform 44"/>
              <p:cNvSpPr/>
              <p:nvPr/>
            </p:nvSpPr>
            <p:spPr>
              <a:xfrm>
                <a:off x="0" y="0"/>
                <a:ext cx="1034826" cy="424124"/>
              </a:xfrm>
              <a:custGeom>
                <a:avLst/>
                <a:gdLst/>
                <a:ahLst/>
                <a:cxnLst/>
                <a:rect l="l" t="t" r="r" b="b"/>
                <a:pathLst>
                  <a:path w="1034826" h="424124">
                    <a:moveTo>
                      <a:pt x="831626" y="0"/>
                    </a:moveTo>
                    <a:cubicBezTo>
                      <a:pt x="943850" y="0"/>
                      <a:pt x="1034826" y="94943"/>
                      <a:pt x="1034826" y="212062"/>
                    </a:cubicBezTo>
                    <a:cubicBezTo>
                      <a:pt x="1034826" y="329181"/>
                      <a:pt x="943850" y="424124"/>
                      <a:pt x="831626" y="424124"/>
                    </a:cubicBezTo>
                    <a:lnTo>
                      <a:pt x="203200" y="424124"/>
                    </a:lnTo>
                    <a:cubicBezTo>
                      <a:pt x="90976" y="424124"/>
                      <a:pt x="0" y="329181"/>
                      <a:pt x="0" y="212062"/>
                    </a:cubicBezTo>
                    <a:cubicBezTo>
                      <a:pt x="0" y="94943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sq">
                <a:solidFill>
                  <a:srgbClr val="052C4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TextBox 45"/>
              <p:cNvSpPr txBox="1"/>
              <p:nvPr/>
            </p:nvSpPr>
            <p:spPr>
              <a:xfrm>
                <a:off x="0" y="-38100"/>
                <a:ext cx="1034826" cy="462224"/>
              </a:xfrm>
              <a:prstGeom prst="rect">
                <a:avLst/>
              </a:prstGeom>
            </p:spPr>
            <p:txBody>
              <a:bodyPr lIns="49140" tIns="49140" rIns="49140" bIns="49140" rtlCol="0" anchor="ctr"/>
              <a:lstStyle/>
              <a:p>
                <a:pPr algn="ctr">
                  <a:lnSpc>
                    <a:spcPts val="2659"/>
                  </a:lnSpc>
                </a:pPr>
                <a:r>
                  <a:rPr lang="en-US" sz="1899" b="1">
                    <a:solidFill>
                      <a:srgbClr val="19364E"/>
                    </a:solidFill>
                    <a:latin typeface="Rift Soft Bold"/>
                    <a:ea typeface="Rift Soft Bold"/>
                    <a:cs typeface="Rift Soft Bold"/>
                    <a:sym typeface="Rift Soft Bold"/>
                  </a:rPr>
                  <a:t>Assistant 5</a:t>
                </a:r>
              </a:p>
            </p:txBody>
          </p:sp>
        </p:grpSp>
      </p:grpSp>
      <p:sp>
        <p:nvSpPr>
          <p:cNvPr id="46" name="TextBox 46"/>
          <p:cNvSpPr txBox="1"/>
          <p:nvPr/>
        </p:nvSpPr>
        <p:spPr>
          <a:xfrm>
            <a:off x="0" y="28244"/>
            <a:ext cx="9503601" cy="853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31"/>
              </a:lnSpc>
            </a:pPr>
            <a:r>
              <a:rPr lang="en-US" sz="502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</p:txBody>
      </p:sp>
      <p:graphicFrame>
        <p:nvGraphicFramePr>
          <p:cNvPr id="47" name="Table 47"/>
          <p:cNvGraphicFramePr>
            <a:graphicFrameLocks noGrp="1"/>
          </p:cNvGraphicFramePr>
          <p:nvPr/>
        </p:nvGraphicFramePr>
        <p:xfrm>
          <a:off x="169859" y="3681799"/>
          <a:ext cx="9147002" cy="3155794"/>
        </p:xfrm>
        <a:graphic>
          <a:graphicData uri="http://schemas.openxmlformats.org/drawingml/2006/table">
            <a:tbl>
              <a:tblPr/>
              <a:tblGrid>
                <a:gridCol w="1164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3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6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28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7927"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EVENT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C41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1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2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3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4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RITUAL BRIDGE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886"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CURRICULUM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C41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COURAGE SUBJECT MATTER EXPERT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WISDOM</a:t>
                      </a:r>
                      <a:endParaRPr lang="en-US" sz="1100"/>
                    </a:p>
                    <a:p>
                      <a:pPr algn="ctr">
                        <a:lnSpc>
                          <a:spcPts val="1540"/>
                        </a:lnSpc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&amp; INTEGRITY       SUBJECT MATTER</a:t>
                      </a:r>
                    </a:p>
                    <a:p>
                      <a:pPr algn="ctr">
                        <a:lnSpc>
                          <a:spcPts val="1540"/>
                        </a:lnSpc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EXPERT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HIGH AMBITION &amp; SELF CONTROL SUBJECT MATTER EXPERT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COURTESY &amp; FIDELITY SUBJECT MATTER EXPERT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BIG</a:t>
                      </a:r>
                      <a:endParaRPr lang="en-US" sz="1100"/>
                    </a:p>
                    <a:p>
                      <a:pPr algn="ctr">
                        <a:lnSpc>
                          <a:spcPts val="1540"/>
                        </a:lnSpc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BROTHER TRAINER &amp; COORDINATOR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886"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ACTIVITY LEAD ASSIGNMENT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C41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2: EXPERIENTIAL ACTIVITY LEAD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1:            EXPERIENTIAL ACTIVITY LEAD</a:t>
                      </a:r>
                      <a:endParaRPr lang="en-US" sz="1100"/>
                    </a:p>
                    <a:p>
                      <a:pPr algn="ctr">
                        <a:lnSpc>
                          <a:spcPts val="1540"/>
                        </a:lnSpc>
                      </a:pP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4:</a:t>
                      </a:r>
                      <a:endParaRPr lang="en-US" sz="1100"/>
                    </a:p>
                    <a:p>
                      <a:pPr algn="ctr">
                        <a:lnSpc>
                          <a:spcPts val="1540"/>
                        </a:lnSpc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EXPERIENTIAL ACTIVITY LEAD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3:</a:t>
                      </a:r>
                      <a:endParaRPr lang="en-US" sz="1100"/>
                    </a:p>
                    <a:p>
                      <a:pPr algn="ctr">
                        <a:lnSpc>
                          <a:spcPts val="1540"/>
                        </a:lnSpc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EXPERIENTIAL ACITIVITY LEAD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MONITOR</a:t>
                      </a:r>
                      <a:endParaRPr lang="en-US" sz="1100"/>
                    </a:p>
                    <a:p>
                      <a:pPr algn="ctr">
                        <a:lnSpc>
                          <a:spcPts val="1540"/>
                        </a:lnSpc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WEEKLY ON-LINE MODULE COMPLETION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6095"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EXPERENTIAL ACTIVITY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C41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1: EXPERIENTIAL ACTIVITY (JORDAN TRAIL)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2: EXPERIENTIAL ACTIVITY  (ILLUMINATION)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WEEK 3: EXPERIENTIAL ACTIVITY (BUILDING TRUE BROTHERHOOD)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 WEEK 4: EXPERIENTIAL ACTIVITY  (SHARE PERSONAL CREED &amp; COAT OF ARMS)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100" b="1" spc="5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RITUAL BRIDGE EXPERIENTIAL  ACTIVITY (MAN IN THE GLASS)           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90304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112092" y="6810338"/>
            <a:ext cx="1659987" cy="371792"/>
          </a:xfrm>
          <a:custGeom>
            <a:avLst/>
            <a:gdLst/>
            <a:ahLst/>
            <a:cxnLst/>
            <a:rect l="l" t="t" r="r" b="b"/>
            <a:pathLst>
              <a:path w="1659987" h="371792">
                <a:moveTo>
                  <a:pt x="0" y="0"/>
                </a:moveTo>
                <a:lnTo>
                  <a:pt x="1659988" y="0"/>
                </a:lnTo>
                <a:lnTo>
                  <a:pt x="1659988" y="371792"/>
                </a:lnTo>
                <a:lnTo>
                  <a:pt x="0" y="37179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352196" y="2255137"/>
            <a:ext cx="1049207" cy="1102977"/>
          </a:xfrm>
          <a:custGeom>
            <a:avLst/>
            <a:gdLst/>
            <a:ahLst/>
            <a:cxnLst/>
            <a:rect l="l" t="t" r="r" b="b"/>
            <a:pathLst>
              <a:path w="1049207" h="1102977">
                <a:moveTo>
                  <a:pt x="0" y="0"/>
                </a:moveTo>
                <a:lnTo>
                  <a:pt x="1049208" y="0"/>
                </a:lnTo>
                <a:lnTo>
                  <a:pt x="1049208" y="1102978"/>
                </a:lnTo>
                <a:lnTo>
                  <a:pt x="0" y="110297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033861" y="1671504"/>
            <a:ext cx="1660063" cy="518614"/>
            <a:chOff x="0" y="0"/>
            <a:chExt cx="1357606" cy="4241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57606" cy="424124"/>
            </a:xfrm>
            <a:custGeom>
              <a:avLst/>
              <a:gdLst/>
              <a:ahLst/>
              <a:cxnLst/>
              <a:rect l="l" t="t" r="r" b="b"/>
              <a:pathLst>
                <a:path w="1357606" h="424124">
                  <a:moveTo>
                    <a:pt x="1154406" y="0"/>
                  </a:moveTo>
                  <a:cubicBezTo>
                    <a:pt x="1266630" y="0"/>
                    <a:pt x="1357606" y="94943"/>
                    <a:pt x="1357606" y="212062"/>
                  </a:cubicBezTo>
                  <a:cubicBezTo>
                    <a:pt x="1357606" y="329181"/>
                    <a:pt x="1266630" y="424124"/>
                    <a:pt x="1154406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1357606" cy="4622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r>
                <a:rPr lang="en-US" sz="1899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Kustos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659517" y="4093953"/>
            <a:ext cx="1014917" cy="1066930"/>
          </a:xfrm>
          <a:custGeom>
            <a:avLst/>
            <a:gdLst/>
            <a:ahLst/>
            <a:cxnLst/>
            <a:rect l="l" t="t" r="r" b="b"/>
            <a:pathLst>
              <a:path w="1014917" h="1066930">
                <a:moveTo>
                  <a:pt x="0" y="0"/>
                </a:moveTo>
                <a:lnTo>
                  <a:pt x="1014918" y="0"/>
                </a:lnTo>
                <a:lnTo>
                  <a:pt x="1014918" y="1066930"/>
                </a:lnTo>
                <a:lnTo>
                  <a:pt x="0" y="106693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10" name="Group 10"/>
          <p:cNvGrpSpPr/>
          <p:nvPr/>
        </p:nvGrpSpPr>
        <p:grpSpPr>
          <a:xfrm>
            <a:off x="364071" y="3573861"/>
            <a:ext cx="1605809" cy="501665"/>
            <a:chOff x="0" y="0"/>
            <a:chExt cx="1357606" cy="424124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357606" cy="424124"/>
            </a:xfrm>
            <a:custGeom>
              <a:avLst/>
              <a:gdLst/>
              <a:ahLst/>
              <a:cxnLst/>
              <a:rect l="l" t="t" r="r" b="b"/>
              <a:pathLst>
                <a:path w="1357606" h="424124">
                  <a:moveTo>
                    <a:pt x="1154406" y="0"/>
                  </a:moveTo>
                  <a:cubicBezTo>
                    <a:pt x="1266630" y="0"/>
                    <a:pt x="1357606" y="94943"/>
                    <a:pt x="1357606" y="212062"/>
                  </a:cubicBezTo>
                  <a:cubicBezTo>
                    <a:pt x="1357606" y="329181"/>
                    <a:pt x="1266630" y="424124"/>
                    <a:pt x="1154406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38100"/>
              <a:ext cx="1357606" cy="462224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2659"/>
                </a:lnSpc>
              </a:pPr>
              <a:r>
                <a:rPr lang="en-US" sz="1899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1</a:t>
              </a:r>
            </a:p>
          </p:txBody>
        </p:sp>
      </p:grpSp>
      <p:sp>
        <p:nvSpPr>
          <p:cNvPr id="13" name="Freeform 13"/>
          <p:cNvSpPr/>
          <p:nvPr/>
        </p:nvSpPr>
        <p:spPr>
          <a:xfrm>
            <a:off x="3007822" y="4058711"/>
            <a:ext cx="1028810" cy="1081535"/>
          </a:xfrm>
          <a:custGeom>
            <a:avLst/>
            <a:gdLst/>
            <a:ahLst/>
            <a:cxnLst/>
            <a:rect l="l" t="t" r="r" b="b"/>
            <a:pathLst>
              <a:path w="1028810" h="1081535">
                <a:moveTo>
                  <a:pt x="0" y="0"/>
                </a:moveTo>
                <a:lnTo>
                  <a:pt x="1028811" y="0"/>
                </a:lnTo>
                <a:lnTo>
                  <a:pt x="1028811" y="1081535"/>
                </a:lnTo>
                <a:lnTo>
                  <a:pt x="0" y="10815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14" name="Group 14"/>
          <p:cNvGrpSpPr/>
          <p:nvPr/>
        </p:nvGrpSpPr>
        <p:grpSpPr>
          <a:xfrm>
            <a:off x="2708332" y="3531500"/>
            <a:ext cx="1627791" cy="508532"/>
            <a:chOff x="0" y="0"/>
            <a:chExt cx="1357606" cy="42412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357606" cy="424124"/>
            </a:xfrm>
            <a:custGeom>
              <a:avLst/>
              <a:gdLst/>
              <a:ahLst/>
              <a:cxnLst/>
              <a:rect l="l" t="t" r="r" b="b"/>
              <a:pathLst>
                <a:path w="1357606" h="424124">
                  <a:moveTo>
                    <a:pt x="1154406" y="0"/>
                  </a:moveTo>
                  <a:cubicBezTo>
                    <a:pt x="1266630" y="0"/>
                    <a:pt x="1357606" y="94943"/>
                    <a:pt x="1357606" y="212062"/>
                  </a:cubicBezTo>
                  <a:cubicBezTo>
                    <a:pt x="1357606" y="329181"/>
                    <a:pt x="1266630" y="424124"/>
                    <a:pt x="1154406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1357606" cy="462224"/>
            </a:xfrm>
            <a:prstGeom prst="rect">
              <a:avLst/>
            </a:prstGeom>
          </p:spPr>
          <p:txBody>
            <a:bodyPr lIns="49812" tIns="49812" rIns="49812" bIns="49812" rtlCol="0" anchor="ctr"/>
            <a:lstStyle/>
            <a:p>
              <a:pPr algn="ctr">
                <a:lnSpc>
                  <a:spcPts val="2659"/>
                </a:lnSpc>
              </a:pPr>
              <a:r>
                <a:rPr lang="en-US" sz="1899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2</a:t>
              </a:r>
            </a:p>
          </p:txBody>
        </p:sp>
      </p:grpSp>
      <p:sp>
        <p:nvSpPr>
          <p:cNvPr id="17" name="Freeform 17"/>
          <p:cNvSpPr/>
          <p:nvPr/>
        </p:nvSpPr>
        <p:spPr>
          <a:xfrm>
            <a:off x="5377530" y="4058711"/>
            <a:ext cx="1028810" cy="1081535"/>
          </a:xfrm>
          <a:custGeom>
            <a:avLst/>
            <a:gdLst/>
            <a:ahLst/>
            <a:cxnLst/>
            <a:rect l="l" t="t" r="r" b="b"/>
            <a:pathLst>
              <a:path w="1028810" h="1081535">
                <a:moveTo>
                  <a:pt x="0" y="0"/>
                </a:moveTo>
                <a:lnTo>
                  <a:pt x="1028811" y="0"/>
                </a:lnTo>
                <a:lnTo>
                  <a:pt x="1028811" y="1081535"/>
                </a:lnTo>
                <a:lnTo>
                  <a:pt x="0" y="10815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18" name="Group 18"/>
          <p:cNvGrpSpPr/>
          <p:nvPr/>
        </p:nvGrpSpPr>
        <p:grpSpPr>
          <a:xfrm>
            <a:off x="5078040" y="3531500"/>
            <a:ext cx="1627791" cy="508532"/>
            <a:chOff x="0" y="0"/>
            <a:chExt cx="1357606" cy="42412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357606" cy="424124"/>
            </a:xfrm>
            <a:custGeom>
              <a:avLst/>
              <a:gdLst/>
              <a:ahLst/>
              <a:cxnLst/>
              <a:rect l="l" t="t" r="r" b="b"/>
              <a:pathLst>
                <a:path w="1357606" h="424124">
                  <a:moveTo>
                    <a:pt x="1154406" y="0"/>
                  </a:moveTo>
                  <a:cubicBezTo>
                    <a:pt x="1266630" y="0"/>
                    <a:pt x="1357606" y="94943"/>
                    <a:pt x="1357606" y="212062"/>
                  </a:cubicBezTo>
                  <a:cubicBezTo>
                    <a:pt x="1357606" y="329181"/>
                    <a:pt x="1266630" y="424124"/>
                    <a:pt x="1154406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1357606" cy="462224"/>
            </a:xfrm>
            <a:prstGeom prst="rect">
              <a:avLst/>
            </a:prstGeom>
          </p:spPr>
          <p:txBody>
            <a:bodyPr lIns="49812" tIns="49812" rIns="49812" bIns="49812" rtlCol="0" anchor="ctr"/>
            <a:lstStyle/>
            <a:p>
              <a:pPr algn="ctr">
                <a:lnSpc>
                  <a:spcPts val="2659"/>
                </a:lnSpc>
              </a:pPr>
              <a:r>
                <a:rPr lang="en-US" sz="1899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3</a:t>
              </a:r>
            </a:p>
          </p:txBody>
        </p:sp>
      </p:grpSp>
      <p:sp>
        <p:nvSpPr>
          <p:cNvPr id="21" name="Freeform 21"/>
          <p:cNvSpPr/>
          <p:nvPr/>
        </p:nvSpPr>
        <p:spPr>
          <a:xfrm>
            <a:off x="7727887" y="4052803"/>
            <a:ext cx="969458" cy="1019142"/>
          </a:xfrm>
          <a:custGeom>
            <a:avLst/>
            <a:gdLst/>
            <a:ahLst/>
            <a:cxnLst/>
            <a:rect l="l" t="t" r="r" b="b"/>
            <a:pathLst>
              <a:path w="969458" h="1019142">
                <a:moveTo>
                  <a:pt x="0" y="0"/>
                </a:moveTo>
                <a:lnTo>
                  <a:pt x="969458" y="0"/>
                </a:lnTo>
                <a:lnTo>
                  <a:pt x="969458" y="1019141"/>
                </a:lnTo>
                <a:lnTo>
                  <a:pt x="0" y="101914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2" name="Group 22"/>
          <p:cNvGrpSpPr/>
          <p:nvPr/>
        </p:nvGrpSpPr>
        <p:grpSpPr>
          <a:xfrm>
            <a:off x="7403152" y="3518787"/>
            <a:ext cx="1618928" cy="505763"/>
            <a:chOff x="0" y="0"/>
            <a:chExt cx="1357606" cy="424124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1357606" cy="424124"/>
            </a:xfrm>
            <a:custGeom>
              <a:avLst/>
              <a:gdLst/>
              <a:ahLst/>
              <a:cxnLst/>
              <a:rect l="l" t="t" r="r" b="b"/>
              <a:pathLst>
                <a:path w="1357606" h="424124">
                  <a:moveTo>
                    <a:pt x="1154406" y="0"/>
                  </a:moveTo>
                  <a:cubicBezTo>
                    <a:pt x="1266630" y="0"/>
                    <a:pt x="1357606" y="94943"/>
                    <a:pt x="1357606" y="212062"/>
                  </a:cubicBezTo>
                  <a:cubicBezTo>
                    <a:pt x="1357606" y="329181"/>
                    <a:pt x="1266630" y="424124"/>
                    <a:pt x="1154406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1357606" cy="462224"/>
            </a:xfrm>
            <a:prstGeom prst="rect">
              <a:avLst/>
            </a:prstGeom>
          </p:spPr>
          <p:txBody>
            <a:bodyPr lIns="50329" tIns="50329" rIns="50329" bIns="50329" rtlCol="0" anchor="ctr"/>
            <a:lstStyle/>
            <a:p>
              <a:pPr algn="ctr">
                <a:lnSpc>
                  <a:spcPts val="2659"/>
                </a:lnSpc>
              </a:pPr>
              <a:r>
                <a:rPr lang="en-US" sz="1899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4, 5, 6</a:t>
              </a:r>
            </a:p>
          </p:txBody>
        </p:sp>
      </p:grpSp>
      <p:sp>
        <p:nvSpPr>
          <p:cNvPr id="25" name="Freeform 25"/>
          <p:cNvSpPr/>
          <p:nvPr/>
        </p:nvSpPr>
        <p:spPr>
          <a:xfrm>
            <a:off x="112092" y="1519104"/>
            <a:ext cx="2941515" cy="2075105"/>
          </a:xfrm>
          <a:custGeom>
            <a:avLst/>
            <a:gdLst/>
            <a:ahLst/>
            <a:cxnLst/>
            <a:rect l="l" t="t" r="r" b="b"/>
            <a:pathLst>
              <a:path w="2941515" h="2075105">
                <a:moveTo>
                  <a:pt x="0" y="0"/>
                </a:moveTo>
                <a:lnTo>
                  <a:pt x="2941515" y="0"/>
                </a:lnTo>
                <a:lnTo>
                  <a:pt x="2941515" y="2075105"/>
                </a:lnTo>
                <a:lnTo>
                  <a:pt x="0" y="207510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6" name="TextBox 26"/>
          <p:cNvSpPr txBox="1"/>
          <p:nvPr/>
        </p:nvSpPr>
        <p:spPr>
          <a:xfrm>
            <a:off x="112092" y="485669"/>
            <a:ext cx="9503601" cy="853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31"/>
              </a:lnSpc>
            </a:pPr>
            <a:r>
              <a:rPr lang="en-US" sz="502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21877" y="2055635"/>
            <a:ext cx="1401197" cy="11904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85"/>
              </a:lnSpc>
            </a:pPr>
            <a:r>
              <a:rPr lang="en-US" sz="113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BEST PRACTICE: HAVE ONE ASSISTANT MAGISTER PER 5 RECENT INITIATES; I.E. A CLASS OF 20 WOULD REQUIRE 4 ASSISTANT MAGISTERS.</a:t>
            </a:r>
          </a:p>
          <a:p>
            <a:pPr algn="ctr">
              <a:lnSpc>
                <a:spcPts val="1585"/>
              </a:lnSpc>
            </a:pPr>
            <a:r>
              <a:rPr lang="en-US" sz="113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 </a:t>
            </a:r>
          </a:p>
        </p:txBody>
      </p:sp>
      <p:graphicFrame>
        <p:nvGraphicFramePr>
          <p:cNvPr id="28" name="Table 28"/>
          <p:cNvGraphicFramePr>
            <a:graphicFrameLocks noGrp="1"/>
          </p:cNvGraphicFramePr>
          <p:nvPr/>
        </p:nvGraphicFramePr>
        <p:xfrm>
          <a:off x="112092" y="5332333"/>
          <a:ext cx="9503601" cy="1447800"/>
        </p:xfrm>
        <a:graphic>
          <a:graphicData uri="http://schemas.openxmlformats.org/drawingml/2006/table">
            <a:tbl>
              <a:tblPr/>
              <a:tblGrid>
                <a:gridCol w="2202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REVIEW RITUAL FOR LIFE WEEK 1 POWERPOINT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REVIEW RITUAL FOR LIFE WEEK 2 POWERPOINT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REVIEW RITUAL FOR LIFE WEEK 3 POWERPOINT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OVERSEES THE ONLINE MODULE LEARNING &amp; THE POST-INITIATION RECITATIONS WHICH MUST BE DONE W/I 30 DAYS OF INITIATION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4267" y="881743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90742" y="6977832"/>
            <a:ext cx="1506289" cy="337368"/>
          </a:xfrm>
          <a:custGeom>
            <a:avLst/>
            <a:gdLst/>
            <a:ahLst/>
            <a:cxnLst/>
            <a:rect l="l" t="t" r="r" b="b"/>
            <a:pathLst>
              <a:path w="1506289" h="337368">
                <a:moveTo>
                  <a:pt x="0" y="0"/>
                </a:moveTo>
                <a:lnTo>
                  <a:pt x="1506289" y="0"/>
                </a:lnTo>
                <a:lnTo>
                  <a:pt x="1506289" y="337368"/>
                </a:lnTo>
                <a:lnTo>
                  <a:pt x="0" y="3373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723449" y="1365292"/>
            <a:ext cx="514862" cy="541248"/>
          </a:xfrm>
          <a:custGeom>
            <a:avLst/>
            <a:gdLst/>
            <a:ahLst/>
            <a:cxnLst/>
            <a:rect l="l" t="t" r="r" b="b"/>
            <a:pathLst>
              <a:path w="514862" h="541248">
                <a:moveTo>
                  <a:pt x="0" y="0"/>
                </a:moveTo>
                <a:lnTo>
                  <a:pt x="514862" y="0"/>
                </a:lnTo>
                <a:lnTo>
                  <a:pt x="514862" y="541248"/>
                </a:lnTo>
                <a:lnTo>
                  <a:pt x="0" y="54124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365615" y="1012333"/>
            <a:ext cx="1230529" cy="352959"/>
            <a:chOff x="0" y="0"/>
            <a:chExt cx="1054700" cy="30252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54700" cy="302525"/>
            </a:xfrm>
            <a:custGeom>
              <a:avLst/>
              <a:gdLst/>
              <a:ahLst/>
              <a:cxnLst/>
              <a:rect l="l" t="t" r="r" b="b"/>
              <a:pathLst>
                <a:path w="1054700" h="302525">
                  <a:moveTo>
                    <a:pt x="851500" y="0"/>
                  </a:moveTo>
                  <a:cubicBezTo>
                    <a:pt x="963724" y="0"/>
                    <a:pt x="1054700" y="67723"/>
                    <a:pt x="1054700" y="151262"/>
                  </a:cubicBezTo>
                  <a:cubicBezTo>
                    <a:pt x="1054700" y="234802"/>
                    <a:pt x="963724" y="302525"/>
                    <a:pt x="851500" y="302525"/>
                  </a:cubicBezTo>
                  <a:lnTo>
                    <a:pt x="203200" y="302525"/>
                  </a:lnTo>
                  <a:cubicBezTo>
                    <a:pt x="90976" y="302525"/>
                    <a:pt x="0" y="234802"/>
                    <a:pt x="0" y="151262"/>
                  </a:cubicBezTo>
                  <a:cubicBezTo>
                    <a:pt x="0" y="6772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1054700" cy="3311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80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Kustos/ritual chair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4037196" y="3315081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5126524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0" y="28244"/>
            <a:ext cx="9503601" cy="853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31"/>
              </a:lnSpc>
            </a:pPr>
            <a:r>
              <a:rPr lang="en-US" sz="502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225733" y="3315081"/>
          <a:ext cx="9503601" cy="3615112"/>
        </p:xfrm>
        <a:graphic>
          <a:graphicData uri="http://schemas.openxmlformats.org/drawingml/2006/table">
            <a:tbl>
              <a:tblPr/>
              <a:tblGrid>
                <a:gridCol w="302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0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549"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PARTS PREP COACH (1 TO 2)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CEREMONY TEAMS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STAGE MANAGER (1 OR 2)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549"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CONSUL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BS &amp; Q 4 TO 6 EACH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BS SOUND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269"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PRO CONSUL/BADGE &amp; CHALLENGE EXEMPLIFICATION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INT &amp; CL 4 TO 6 EACH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INVESTITURE STAGING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549"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ANNOTATOR/CREST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INV 4 TO 6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INVESTITURE LIGHTING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549"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SEVEN FOUNDERS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CASKET CREW 4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INVESTITURE SOUND 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549"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3GA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POST INVESTITURE MEAL EVENT 4 TO 6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549"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BS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549"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spc="8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CONSTANTINE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445727" y="2220228"/>
            <a:ext cx="779724" cy="350468"/>
            <a:chOff x="0" y="0"/>
            <a:chExt cx="659205" cy="296298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1</a:t>
              </a:r>
            </a:p>
          </p:txBody>
        </p:sp>
      </p:grpSp>
      <p:sp>
        <p:nvSpPr>
          <p:cNvPr id="16" name="Freeform 16"/>
          <p:cNvSpPr/>
          <p:nvPr/>
        </p:nvSpPr>
        <p:spPr>
          <a:xfrm>
            <a:off x="4673311" y="2644827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3"/>
                </a:lnTo>
                <a:lnTo>
                  <a:pt x="0" y="64666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7" name="Freeform 17"/>
          <p:cNvSpPr/>
          <p:nvPr/>
        </p:nvSpPr>
        <p:spPr>
          <a:xfrm>
            <a:off x="7795212" y="2648327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3"/>
                </a:lnTo>
                <a:lnTo>
                  <a:pt x="0" y="64666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8" name="Freeform 18"/>
          <p:cNvSpPr/>
          <p:nvPr/>
        </p:nvSpPr>
        <p:spPr>
          <a:xfrm>
            <a:off x="1528020" y="2644827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3"/>
                </a:lnTo>
                <a:lnTo>
                  <a:pt x="0" y="64666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19" name="Group 19"/>
          <p:cNvGrpSpPr/>
          <p:nvPr/>
        </p:nvGrpSpPr>
        <p:grpSpPr>
          <a:xfrm>
            <a:off x="4587671" y="2220228"/>
            <a:ext cx="779724" cy="350468"/>
            <a:chOff x="0" y="0"/>
            <a:chExt cx="659205" cy="296298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2</a:t>
              </a:r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7712919" y="2220228"/>
            <a:ext cx="779724" cy="350468"/>
            <a:chOff x="0" y="0"/>
            <a:chExt cx="659205" cy="296298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3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4267" y="881743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90742" y="6977832"/>
            <a:ext cx="1506289" cy="337368"/>
          </a:xfrm>
          <a:custGeom>
            <a:avLst/>
            <a:gdLst/>
            <a:ahLst/>
            <a:cxnLst/>
            <a:rect l="l" t="t" r="r" b="b"/>
            <a:pathLst>
              <a:path w="1506289" h="337368">
                <a:moveTo>
                  <a:pt x="0" y="0"/>
                </a:moveTo>
                <a:lnTo>
                  <a:pt x="1506289" y="0"/>
                </a:lnTo>
                <a:lnTo>
                  <a:pt x="1506289" y="337368"/>
                </a:lnTo>
                <a:lnTo>
                  <a:pt x="0" y="3373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817744" y="1454666"/>
            <a:ext cx="495675" cy="521078"/>
          </a:xfrm>
          <a:custGeom>
            <a:avLst/>
            <a:gdLst/>
            <a:ahLst/>
            <a:cxnLst/>
            <a:rect l="l" t="t" r="r" b="b"/>
            <a:pathLst>
              <a:path w="495675" h="521078">
                <a:moveTo>
                  <a:pt x="0" y="0"/>
                </a:moveTo>
                <a:lnTo>
                  <a:pt x="495675" y="0"/>
                </a:lnTo>
                <a:lnTo>
                  <a:pt x="495675" y="521078"/>
                </a:lnTo>
                <a:lnTo>
                  <a:pt x="0" y="52107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469709" y="994997"/>
            <a:ext cx="1191745" cy="375215"/>
            <a:chOff x="0" y="0"/>
            <a:chExt cx="1347091" cy="4241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47091" cy="424124"/>
            </a:xfrm>
            <a:custGeom>
              <a:avLst/>
              <a:gdLst/>
              <a:ahLst/>
              <a:cxnLst/>
              <a:rect l="l" t="t" r="r" b="b"/>
              <a:pathLst>
                <a:path w="1347091" h="424124">
                  <a:moveTo>
                    <a:pt x="1143891" y="0"/>
                  </a:moveTo>
                  <a:cubicBezTo>
                    <a:pt x="1256115" y="0"/>
                    <a:pt x="1347091" y="94943"/>
                    <a:pt x="1347091" y="212062"/>
                  </a:cubicBezTo>
                  <a:cubicBezTo>
                    <a:pt x="1347091" y="329181"/>
                    <a:pt x="1256115" y="424124"/>
                    <a:pt x="1143891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1347091" cy="45269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540"/>
                </a:lnSpc>
              </a:pPr>
              <a:r>
                <a:rPr lang="en-US" sz="11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Kustos/ritual chair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4037196" y="3315081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5126524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0" y="-133156"/>
            <a:ext cx="8208470" cy="12350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73"/>
              </a:lnSpc>
            </a:pPr>
            <a:r>
              <a:rPr lang="en-US" sz="4338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  <a:p>
            <a:pPr algn="l">
              <a:lnSpc>
                <a:spcPts val="2176"/>
              </a:lnSpc>
            </a:pPr>
            <a:r>
              <a:rPr lang="en-US" sz="1554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   (continued)</a:t>
            </a:r>
          </a:p>
          <a:p>
            <a:pPr algn="ctr">
              <a:lnSpc>
                <a:spcPts val="1451"/>
              </a:lnSpc>
            </a:pPr>
            <a:endParaRPr lang="en-US" sz="1554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107871" y="3315081"/>
          <a:ext cx="9537859" cy="3529387"/>
        </p:xfrm>
        <a:graphic>
          <a:graphicData uri="http://schemas.openxmlformats.org/drawingml/2006/table">
            <a:tbl>
              <a:tblPr/>
              <a:tblGrid>
                <a:gridCol w="303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1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4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690"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spc="7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LOGISTICS LEAD (3 OR 4)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spc="7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REGALIA LEAD (2 OR 3)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COMMUNICATION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690"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LOCATION(S) SELECTION AND PREVIEW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CONSUL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CONSUL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625"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TRANSPORTATION SOLUTION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REGALIA REPAIR/CLEANING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PRO CONSUL/BADGE &amp; CHALLENGE EXEMPLIFICATION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690"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SLEEPING SOLUTION &amp; BEDDING MATERIAL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REGALIA TRANSPORTATION/STAGING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ANNOTATOR/CREST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690"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PERSONAL HYGIENE SOLUTION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SEVEN FOUNDERS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SEVEN FOUNDERS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690"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MEALS AND HYDRATION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3GA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690"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AUDIO EQUIPMENT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BS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4625"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CANDLES, EXTENSION CORDS, PAINTER TAPE, BLACK &amp; WHITE SHEETS, ETC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r>
                        <a:rPr lang="en-US" sz="1400" b="1" spc="70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CONSTANTINE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8307243" y="2962802"/>
            <a:ext cx="583935" cy="310048"/>
            <a:chOff x="0" y="0"/>
            <a:chExt cx="500497" cy="265746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500497" cy="265746"/>
            </a:xfrm>
            <a:custGeom>
              <a:avLst/>
              <a:gdLst/>
              <a:ahLst/>
              <a:cxnLst/>
              <a:rect l="l" t="t" r="r" b="b"/>
              <a:pathLst>
                <a:path w="500497" h="265746">
                  <a:moveTo>
                    <a:pt x="297297" y="0"/>
                  </a:moveTo>
                  <a:cubicBezTo>
                    <a:pt x="409521" y="0"/>
                    <a:pt x="500497" y="59489"/>
                    <a:pt x="500497" y="132873"/>
                  </a:cubicBezTo>
                  <a:cubicBezTo>
                    <a:pt x="500497" y="206256"/>
                    <a:pt x="409521" y="265746"/>
                    <a:pt x="297297" y="265746"/>
                  </a:cubicBezTo>
                  <a:lnTo>
                    <a:pt x="203200" y="265746"/>
                  </a:lnTo>
                  <a:cubicBezTo>
                    <a:pt x="90976" y="265746"/>
                    <a:pt x="0" y="206256"/>
                    <a:pt x="0" y="132873"/>
                  </a:cubicBezTo>
                  <a:cubicBezTo>
                    <a:pt x="0" y="59489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500497" cy="29432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00"/>
                </a:lnSpc>
              </a:pPr>
              <a:r>
                <a:rPr lang="en-US" sz="10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Tribune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363434" y="2237618"/>
            <a:ext cx="779724" cy="350468"/>
            <a:chOff x="0" y="0"/>
            <a:chExt cx="659205" cy="29629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1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4486938" y="2237618"/>
            <a:ext cx="779724" cy="350468"/>
            <a:chOff x="0" y="0"/>
            <a:chExt cx="659205" cy="296298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2</a:t>
              </a:r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7609812" y="2275718"/>
            <a:ext cx="779724" cy="350468"/>
            <a:chOff x="0" y="0"/>
            <a:chExt cx="659205" cy="296298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3</a:t>
              </a:r>
            </a:p>
          </p:txBody>
        </p:sp>
      </p:grpSp>
      <p:sp>
        <p:nvSpPr>
          <p:cNvPr id="25" name="Freeform 25"/>
          <p:cNvSpPr/>
          <p:nvPr/>
        </p:nvSpPr>
        <p:spPr>
          <a:xfrm>
            <a:off x="1445727" y="2626186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6" name="Freeform 26"/>
          <p:cNvSpPr/>
          <p:nvPr/>
        </p:nvSpPr>
        <p:spPr>
          <a:xfrm>
            <a:off x="4569231" y="2626186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7" name="Freeform 27"/>
          <p:cNvSpPr/>
          <p:nvPr/>
        </p:nvSpPr>
        <p:spPr>
          <a:xfrm>
            <a:off x="7692105" y="2645236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4267" y="881743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90742" y="6977832"/>
            <a:ext cx="1506289" cy="337368"/>
          </a:xfrm>
          <a:custGeom>
            <a:avLst/>
            <a:gdLst/>
            <a:ahLst/>
            <a:cxnLst/>
            <a:rect l="l" t="t" r="r" b="b"/>
            <a:pathLst>
              <a:path w="1506289" h="337368">
                <a:moveTo>
                  <a:pt x="0" y="0"/>
                </a:moveTo>
                <a:lnTo>
                  <a:pt x="1506289" y="0"/>
                </a:lnTo>
                <a:lnTo>
                  <a:pt x="1506289" y="337368"/>
                </a:lnTo>
                <a:lnTo>
                  <a:pt x="0" y="3373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817744" y="1454666"/>
            <a:ext cx="495675" cy="521078"/>
          </a:xfrm>
          <a:custGeom>
            <a:avLst/>
            <a:gdLst/>
            <a:ahLst/>
            <a:cxnLst/>
            <a:rect l="l" t="t" r="r" b="b"/>
            <a:pathLst>
              <a:path w="495675" h="521078">
                <a:moveTo>
                  <a:pt x="0" y="0"/>
                </a:moveTo>
                <a:lnTo>
                  <a:pt x="495675" y="0"/>
                </a:lnTo>
                <a:lnTo>
                  <a:pt x="495675" y="521078"/>
                </a:lnTo>
                <a:lnTo>
                  <a:pt x="0" y="52107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469709" y="994997"/>
            <a:ext cx="1191745" cy="375215"/>
            <a:chOff x="0" y="0"/>
            <a:chExt cx="1347091" cy="4241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47091" cy="424124"/>
            </a:xfrm>
            <a:custGeom>
              <a:avLst/>
              <a:gdLst/>
              <a:ahLst/>
              <a:cxnLst/>
              <a:rect l="l" t="t" r="r" b="b"/>
              <a:pathLst>
                <a:path w="1347091" h="424124">
                  <a:moveTo>
                    <a:pt x="1143891" y="0"/>
                  </a:moveTo>
                  <a:cubicBezTo>
                    <a:pt x="1256115" y="0"/>
                    <a:pt x="1347091" y="94943"/>
                    <a:pt x="1347091" y="212062"/>
                  </a:cubicBezTo>
                  <a:cubicBezTo>
                    <a:pt x="1347091" y="329181"/>
                    <a:pt x="1256115" y="424124"/>
                    <a:pt x="1143891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1347091" cy="45269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540"/>
                </a:lnSpc>
              </a:pPr>
              <a:r>
                <a:rPr lang="en-US" sz="11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recruitment chair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4037196" y="3315081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5126524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-24267" y="-139459"/>
            <a:ext cx="9503601" cy="10760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1"/>
              </a:lnSpc>
            </a:pPr>
            <a:r>
              <a:rPr lang="en-US" sz="492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  <a:p>
            <a:pPr algn="ctr">
              <a:lnSpc>
                <a:spcPts val="1540"/>
              </a:lnSpc>
            </a:pPr>
            <a:endParaRPr lang="en-US" sz="4922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548733" y="3368100"/>
          <a:ext cx="8860447" cy="2713998"/>
        </p:xfrm>
        <a:graphic>
          <a:graphicData uri="http://schemas.openxmlformats.org/drawingml/2006/table">
            <a:tbl>
              <a:tblPr/>
              <a:tblGrid>
                <a:gridCol w="1654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100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EVENT MANAGER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EVENT LOGISTICS MANAGER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BUDGET MANAGER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JUNIOR/SENIOR PNM MANAGER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PNM DATABASE MANAGER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999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PLANS RECRUITMENT EVENTS AND COMMUNICATES TO ALL ACTIVE MEMBERS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PARTNERS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WITH EVENT MGR TO PLAN AND CONFIRM EVENT LOGISTICS (I.E. MUSIC, REQUIRED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MATERIALS, REFRESHMENTS, ETC)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MANAGES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RECRUITMENT BUDGET, APPROVES EXPENSES AND CONFIRMS PAYMENT WITH QUAESTOR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FOR IDENTIFYING JUNIORS &amp; SENIORS THAT AREN'T IN A FRATERNITY AND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DEMONSTRATE SIGMA CHI VALUES AND INTRODUCING THEM TO SIGMA CHI AND THE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CHAPTER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DATA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BASE MANAGER/RESPONSIBLE FOR KEEPING POTENTIAL NEW MEMBER CONTACT AND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052C49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PERSONAL INFO UPDATED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055865" y="2285243"/>
            <a:ext cx="779724" cy="350468"/>
            <a:chOff x="0" y="0"/>
            <a:chExt cx="659205" cy="296298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1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2819762" y="2275718"/>
            <a:ext cx="779724" cy="350468"/>
            <a:chOff x="0" y="0"/>
            <a:chExt cx="659205" cy="29629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2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4583659" y="2285243"/>
            <a:ext cx="779724" cy="350468"/>
            <a:chOff x="0" y="0"/>
            <a:chExt cx="659205" cy="296298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3</a:t>
              </a:r>
            </a:p>
          </p:txBody>
        </p:sp>
      </p:grpSp>
      <p:sp>
        <p:nvSpPr>
          <p:cNvPr id="22" name="Freeform 22"/>
          <p:cNvSpPr/>
          <p:nvPr/>
        </p:nvSpPr>
        <p:spPr>
          <a:xfrm>
            <a:off x="1138158" y="2626186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/>
          <p:nvPr/>
        </p:nvSpPr>
        <p:spPr>
          <a:xfrm>
            <a:off x="2911116" y="2635711"/>
            <a:ext cx="597017" cy="627613"/>
          </a:xfrm>
          <a:custGeom>
            <a:avLst/>
            <a:gdLst/>
            <a:ahLst/>
            <a:cxnLst/>
            <a:rect l="l" t="t" r="r" b="b"/>
            <a:pathLst>
              <a:path w="597017" h="627613">
                <a:moveTo>
                  <a:pt x="0" y="0"/>
                </a:moveTo>
                <a:lnTo>
                  <a:pt x="597017" y="0"/>
                </a:lnTo>
                <a:lnTo>
                  <a:pt x="597017" y="627614"/>
                </a:lnTo>
                <a:lnTo>
                  <a:pt x="0" y="62761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/>
          <p:nvPr/>
        </p:nvSpPr>
        <p:spPr>
          <a:xfrm>
            <a:off x="4665952" y="263571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9" y="0"/>
                </a:lnTo>
                <a:lnTo>
                  <a:pt x="615139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5" name="Group 25"/>
          <p:cNvGrpSpPr/>
          <p:nvPr/>
        </p:nvGrpSpPr>
        <p:grpSpPr>
          <a:xfrm>
            <a:off x="6344458" y="2256668"/>
            <a:ext cx="779724" cy="350468"/>
            <a:chOff x="0" y="0"/>
            <a:chExt cx="659205" cy="296298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4</a:t>
              </a:r>
            </a:p>
          </p:txBody>
        </p:sp>
      </p:grpSp>
      <p:sp>
        <p:nvSpPr>
          <p:cNvPr id="28" name="Freeform 28"/>
          <p:cNvSpPr/>
          <p:nvPr/>
        </p:nvSpPr>
        <p:spPr>
          <a:xfrm>
            <a:off x="6439708" y="261666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9" y="0"/>
                </a:lnTo>
                <a:lnTo>
                  <a:pt x="615139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9" name="Group 29"/>
          <p:cNvGrpSpPr/>
          <p:nvPr/>
        </p:nvGrpSpPr>
        <p:grpSpPr>
          <a:xfrm>
            <a:off x="8242356" y="2256668"/>
            <a:ext cx="779724" cy="350468"/>
            <a:chOff x="0" y="0"/>
            <a:chExt cx="659205" cy="296298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5</a:t>
              </a:r>
            </a:p>
          </p:txBody>
        </p:sp>
      </p:grpSp>
      <p:sp>
        <p:nvSpPr>
          <p:cNvPr id="32" name="Freeform 32"/>
          <p:cNvSpPr/>
          <p:nvPr/>
        </p:nvSpPr>
        <p:spPr>
          <a:xfrm>
            <a:off x="8337606" y="261666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4267" y="881743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90742" y="6977832"/>
            <a:ext cx="1506289" cy="337368"/>
          </a:xfrm>
          <a:custGeom>
            <a:avLst/>
            <a:gdLst/>
            <a:ahLst/>
            <a:cxnLst/>
            <a:rect l="l" t="t" r="r" b="b"/>
            <a:pathLst>
              <a:path w="1506289" h="337368">
                <a:moveTo>
                  <a:pt x="0" y="0"/>
                </a:moveTo>
                <a:lnTo>
                  <a:pt x="1506289" y="0"/>
                </a:lnTo>
                <a:lnTo>
                  <a:pt x="1506289" y="337368"/>
                </a:lnTo>
                <a:lnTo>
                  <a:pt x="0" y="3373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817744" y="1454666"/>
            <a:ext cx="495675" cy="521078"/>
          </a:xfrm>
          <a:custGeom>
            <a:avLst/>
            <a:gdLst/>
            <a:ahLst/>
            <a:cxnLst/>
            <a:rect l="l" t="t" r="r" b="b"/>
            <a:pathLst>
              <a:path w="495675" h="521078">
                <a:moveTo>
                  <a:pt x="0" y="0"/>
                </a:moveTo>
                <a:lnTo>
                  <a:pt x="495675" y="0"/>
                </a:lnTo>
                <a:lnTo>
                  <a:pt x="495675" y="521078"/>
                </a:lnTo>
                <a:lnTo>
                  <a:pt x="0" y="52107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469709" y="994997"/>
            <a:ext cx="1191745" cy="375215"/>
            <a:chOff x="0" y="0"/>
            <a:chExt cx="1347091" cy="4241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47091" cy="424124"/>
            </a:xfrm>
            <a:custGeom>
              <a:avLst/>
              <a:gdLst/>
              <a:ahLst/>
              <a:cxnLst/>
              <a:rect l="l" t="t" r="r" b="b"/>
              <a:pathLst>
                <a:path w="1347091" h="424124">
                  <a:moveTo>
                    <a:pt x="1143891" y="0"/>
                  </a:moveTo>
                  <a:cubicBezTo>
                    <a:pt x="1256115" y="0"/>
                    <a:pt x="1347091" y="94943"/>
                    <a:pt x="1347091" y="212062"/>
                  </a:cubicBezTo>
                  <a:cubicBezTo>
                    <a:pt x="1347091" y="329181"/>
                    <a:pt x="1256115" y="424124"/>
                    <a:pt x="1143891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1347091" cy="45269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540"/>
                </a:lnSpc>
              </a:pPr>
              <a:r>
                <a:rPr lang="en-US" sz="11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philanthropy chair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4037196" y="3315081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5126524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-24267" y="-139459"/>
            <a:ext cx="9503601" cy="10760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1"/>
              </a:lnSpc>
            </a:pPr>
            <a:r>
              <a:rPr lang="en-US" sz="492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  <a:p>
            <a:pPr algn="ctr">
              <a:lnSpc>
                <a:spcPts val="1540"/>
              </a:lnSpc>
            </a:pPr>
            <a:endParaRPr lang="en-US" sz="4922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548733" y="3368100"/>
          <a:ext cx="8860447" cy="1200150"/>
        </p:xfrm>
        <a:graphic>
          <a:graphicData uri="http://schemas.openxmlformats.org/drawingml/2006/table">
            <a:tbl>
              <a:tblPr/>
              <a:tblGrid>
                <a:gridCol w="1654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015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FOR PRIMARY FALL SEMESTER EVENT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 FOR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SPRING EVENT NOT ASSOCIATED WITH DERBY DAY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 FOR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ALL PANHELLANIC RELATED EVENTS/ASSOCIATIONS 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CAN BE 2 OR MORE BROTHERS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RESSPONSIBLE FOR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DEVELOPING A COMMUNITY OUTREACH PROGRAM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DERBY DAY - CAN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BE 2 OR MORE BROTHERS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055865" y="2285243"/>
            <a:ext cx="779724" cy="350468"/>
            <a:chOff x="0" y="0"/>
            <a:chExt cx="659205" cy="296298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1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2819762" y="2275718"/>
            <a:ext cx="779724" cy="350468"/>
            <a:chOff x="0" y="0"/>
            <a:chExt cx="659205" cy="29629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2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4583659" y="2285243"/>
            <a:ext cx="779724" cy="350468"/>
            <a:chOff x="0" y="0"/>
            <a:chExt cx="659205" cy="296298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3</a:t>
              </a:r>
            </a:p>
          </p:txBody>
        </p:sp>
      </p:grpSp>
      <p:sp>
        <p:nvSpPr>
          <p:cNvPr id="22" name="Freeform 22"/>
          <p:cNvSpPr/>
          <p:nvPr/>
        </p:nvSpPr>
        <p:spPr>
          <a:xfrm>
            <a:off x="1138158" y="2626186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/>
          <p:nvPr/>
        </p:nvSpPr>
        <p:spPr>
          <a:xfrm>
            <a:off x="2911116" y="2635711"/>
            <a:ext cx="597017" cy="627613"/>
          </a:xfrm>
          <a:custGeom>
            <a:avLst/>
            <a:gdLst/>
            <a:ahLst/>
            <a:cxnLst/>
            <a:rect l="l" t="t" r="r" b="b"/>
            <a:pathLst>
              <a:path w="597017" h="627613">
                <a:moveTo>
                  <a:pt x="0" y="0"/>
                </a:moveTo>
                <a:lnTo>
                  <a:pt x="597017" y="0"/>
                </a:lnTo>
                <a:lnTo>
                  <a:pt x="597017" y="627614"/>
                </a:lnTo>
                <a:lnTo>
                  <a:pt x="0" y="62761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/>
          <p:nvPr/>
        </p:nvSpPr>
        <p:spPr>
          <a:xfrm>
            <a:off x="4665952" y="263571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9" y="0"/>
                </a:lnTo>
                <a:lnTo>
                  <a:pt x="615139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5" name="Group 25"/>
          <p:cNvGrpSpPr/>
          <p:nvPr/>
        </p:nvGrpSpPr>
        <p:grpSpPr>
          <a:xfrm>
            <a:off x="6344458" y="2256668"/>
            <a:ext cx="779724" cy="350468"/>
            <a:chOff x="0" y="0"/>
            <a:chExt cx="659205" cy="296298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4</a:t>
              </a:r>
            </a:p>
          </p:txBody>
        </p:sp>
      </p:grpSp>
      <p:sp>
        <p:nvSpPr>
          <p:cNvPr id="28" name="Freeform 28"/>
          <p:cNvSpPr/>
          <p:nvPr/>
        </p:nvSpPr>
        <p:spPr>
          <a:xfrm>
            <a:off x="6439708" y="261666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9" y="0"/>
                </a:lnTo>
                <a:lnTo>
                  <a:pt x="615139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9" name="Group 29"/>
          <p:cNvGrpSpPr/>
          <p:nvPr/>
        </p:nvGrpSpPr>
        <p:grpSpPr>
          <a:xfrm>
            <a:off x="8242356" y="2256668"/>
            <a:ext cx="779724" cy="350468"/>
            <a:chOff x="0" y="0"/>
            <a:chExt cx="659205" cy="296298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5</a:t>
              </a:r>
            </a:p>
          </p:txBody>
        </p:sp>
      </p:grpSp>
      <p:sp>
        <p:nvSpPr>
          <p:cNvPr id="32" name="Freeform 32"/>
          <p:cNvSpPr/>
          <p:nvPr/>
        </p:nvSpPr>
        <p:spPr>
          <a:xfrm>
            <a:off x="8337606" y="261666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3" name="TextBox 33"/>
          <p:cNvSpPr txBox="1"/>
          <p:nvPr/>
        </p:nvSpPr>
        <p:spPr>
          <a:xfrm>
            <a:off x="731520" y="4806375"/>
            <a:ext cx="8521800" cy="14204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60"/>
              </a:lnSpc>
            </a:pPr>
            <a:r>
              <a:rPr lang="en-US" sz="19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This committee allows other brothers to be assigned to specific events as needed; basically</a:t>
            </a:r>
          </a:p>
          <a:p>
            <a:pPr algn="ctr">
              <a:lnSpc>
                <a:spcPts val="2660"/>
              </a:lnSpc>
            </a:pPr>
            <a:r>
              <a:rPr lang="en-US" sz="19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a committee that gets as many brothers involved in the execution and delivery of program/event</a:t>
            </a:r>
          </a:p>
          <a:p>
            <a:pPr algn="ctr">
              <a:lnSpc>
                <a:spcPts val="2660"/>
              </a:lnSpc>
            </a:pPr>
            <a:r>
              <a:rPr lang="en-US" sz="19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developed by primary committee members</a:t>
            </a:r>
          </a:p>
          <a:p>
            <a:pPr algn="just">
              <a:lnSpc>
                <a:spcPts val="3499"/>
              </a:lnSpc>
            </a:pPr>
            <a:endParaRPr lang="en-US" sz="1900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4267" y="881743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90742" y="6977832"/>
            <a:ext cx="1506289" cy="337368"/>
          </a:xfrm>
          <a:custGeom>
            <a:avLst/>
            <a:gdLst/>
            <a:ahLst/>
            <a:cxnLst/>
            <a:rect l="l" t="t" r="r" b="b"/>
            <a:pathLst>
              <a:path w="1506289" h="337368">
                <a:moveTo>
                  <a:pt x="0" y="0"/>
                </a:moveTo>
                <a:lnTo>
                  <a:pt x="1506289" y="0"/>
                </a:lnTo>
                <a:lnTo>
                  <a:pt x="1506289" y="337368"/>
                </a:lnTo>
                <a:lnTo>
                  <a:pt x="0" y="3373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817744" y="1454666"/>
            <a:ext cx="495675" cy="521078"/>
          </a:xfrm>
          <a:custGeom>
            <a:avLst/>
            <a:gdLst/>
            <a:ahLst/>
            <a:cxnLst/>
            <a:rect l="l" t="t" r="r" b="b"/>
            <a:pathLst>
              <a:path w="495675" h="521078">
                <a:moveTo>
                  <a:pt x="0" y="0"/>
                </a:moveTo>
                <a:lnTo>
                  <a:pt x="495675" y="0"/>
                </a:lnTo>
                <a:lnTo>
                  <a:pt x="495675" y="521078"/>
                </a:lnTo>
                <a:lnTo>
                  <a:pt x="0" y="52107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469709" y="994997"/>
            <a:ext cx="1191745" cy="375215"/>
            <a:chOff x="0" y="0"/>
            <a:chExt cx="1347091" cy="4241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47091" cy="424124"/>
            </a:xfrm>
            <a:custGeom>
              <a:avLst/>
              <a:gdLst/>
              <a:ahLst/>
              <a:cxnLst/>
              <a:rect l="l" t="t" r="r" b="b"/>
              <a:pathLst>
                <a:path w="1347091" h="424124">
                  <a:moveTo>
                    <a:pt x="1143891" y="0"/>
                  </a:moveTo>
                  <a:cubicBezTo>
                    <a:pt x="1256115" y="0"/>
                    <a:pt x="1347091" y="94943"/>
                    <a:pt x="1347091" y="212062"/>
                  </a:cubicBezTo>
                  <a:cubicBezTo>
                    <a:pt x="1347091" y="329181"/>
                    <a:pt x="1256115" y="424124"/>
                    <a:pt x="1143891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1347091" cy="45269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540"/>
                </a:lnSpc>
              </a:pPr>
              <a:r>
                <a:rPr lang="en-US" sz="11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House manager chair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4037196" y="3315081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5126524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-24267" y="-139459"/>
            <a:ext cx="9503601" cy="10760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1"/>
              </a:lnSpc>
            </a:pPr>
            <a:r>
              <a:rPr lang="en-US" sz="492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  <a:p>
            <a:pPr algn="ctr">
              <a:lnSpc>
                <a:spcPts val="1540"/>
              </a:lnSpc>
            </a:pPr>
            <a:endParaRPr lang="en-US" sz="4922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548733" y="3368100"/>
          <a:ext cx="8860447" cy="742950"/>
        </p:xfrm>
        <a:graphic>
          <a:graphicData uri="http://schemas.openxmlformats.org/drawingml/2006/table">
            <a:tbl>
              <a:tblPr/>
              <a:tblGrid>
                <a:gridCol w="1654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ASSIGN A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SPECIFIC AREA IN THE HOUSE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ASSIGN A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SPECIFIC AREA IN THE HOUSE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ASSIGN A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SPECIFIC AREA IN THE HOUSE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ASSIGN A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SPECIFIC AREA IN THE HOUSE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MAINTENANCE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COORDINATOR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055865" y="2285243"/>
            <a:ext cx="779724" cy="350468"/>
            <a:chOff x="0" y="0"/>
            <a:chExt cx="659205" cy="296298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1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2819762" y="2275718"/>
            <a:ext cx="779724" cy="350468"/>
            <a:chOff x="0" y="0"/>
            <a:chExt cx="659205" cy="29629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2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4583659" y="2285243"/>
            <a:ext cx="779724" cy="350468"/>
            <a:chOff x="0" y="0"/>
            <a:chExt cx="659205" cy="296298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3</a:t>
              </a:r>
            </a:p>
          </p:txBody>
        </p:sp>
      </p:grpSp>
      <p:sp>
        <p:nvSpPr>
          <p:cNvPr id="22" name="Freeform 22"/>
          <p:cNvSpPr/>
          <p:nvPr/>
        </p:nvSpPr>
        <p:spPr>
          <a:xfrm>
            <a:off x="1138158" y="2626186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/>
          <p:nvPr/>
        </p:nvSpPr>
        <p:spPr>
          <a:xfrm>
            <a:off x="2911116" y="2635711"/>
            <a:ext cx="597017" cy="627613"/>
          </a:xfrm>
          <a:custGeom>
            <a:avLst/>
            <a:gdLst/>
            <a:ahLst/>
            <a:cxnLst/>
            <a:rect l="l" t="t" r="r" b="b"/>
            <a:pathLst>
              <a:path w="597017" h="627613">
                <a:moveTo>
                  <a:pt x="0" y="0"/>
                </a:moveTo>
                <a:lnTo>
                  <a:pt x="597017" y="0"/>
                </a:lnTo>
                <a:lnTo>
                  <a:pt x="597017" y="627614"/>
                </a:lnTo>
                <a:lnTo>
                  <a:pt x="0" y="62761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/>
          <p:nvPr/>
        </p:nvSpPr>
        <p:spPr>
          <a:xfrm>
            <a:off x="4665952" y="263571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9" y="0"/>
                </a:lnTo>
                <a:lnTo>
                  <a:pt x="615139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5" name="Group 25"/>
          <p:cNvGrpSpPr/>
          <p:nvPr/>
        </p:nvGrpSpPr>
        <p:grpSpPr>
          <a:xfrm>
            <a:off x="6344458" y="2256668"/>
            <a:ext cx="779724" cy="350468"/>
            <a:chOff x="0" y="0"/>
            <a:chExt cx="659205" cy="296298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4</a:t>
              </a:r>
            </a:p>
          </p:txBody>
        </p:sp>
      </p:grpSp>
      <p:sp>
        <p:nvSpPr>
          <p:cNvPr id="28" name="Freeform 28"/>
          <p:cNvSpPr/>
          <p:nvPr/>
        </p:nvSpPr>
        <p:spPr>
          <a:xfrm>
            <a:off x="6439708" y="261666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9" y="0"/>
                </a:lnTo>
                <a:lnTo>
                  <a:pt x="615139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9" name="Group 29"/>
          <p:cNvGrpSpPr/>
          <p:nvPr/>
        </p:nvGrpSpPr>
        <p:grpSpPr>
          <a:xfrm>
            <a:off x="8242356" y="2256668"/>
            <a:ext cx="779724" cy="350468"/>
            <a:chOff x="0" y="0"/>
            <a:chExt cx="659205" cy="296298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5</a:t>
              </a:r>
            </a:p>
          </p:txBody>
        </p:sp>
      </p:grpSp>
      <p:sp>
        <p:nvSpPr>
          <p:cNvPr id="32" name="Freeform 32"/>
          <p:cNvSpPr/>
          <p:nvPr/>
        </p:nvSpPr>
        <p:spPr>
          <a:xfrm>
            <a:off x="8337606" y="261666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3" name="TextBox 33"/>
          <p:cNvSpPr txBox="1"/>
          <p:nvPr/>
        </p:nvSpPr>
        <p:spPr>
          <a:xfrm>
            <a:off x="548733" y="4484784"/>
            <a:ext cx="9050326" cy="26136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5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This committee structure allows more than 1 member to be assigned as 'Asst 1' depending</a:t>
            </a:r>
          </a:p>
          <a:p>
            <a:pPr algn="ctr">
              <a:lnSpc>
                <a:spcPts val="2100"/>
              </a:lnSpc>
            </a:pPr>
            <a:r>
              <a:rPr lang="en-US" sz="15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on the scope of the responsibility; if the chapter house is large (i.e. in excess of 50 live in members)</a:t>
            </a:r>
          </a:p>
          <a:p>
            <a:pPr algn="ctr">
              <a:lnSpc>
                <a:spcPts val="2100"/>
              </a:lnSpc>
            </a:pPr>
            <a:r>
              <a:rPr lang="en-US" sz="15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2 or more members may be necessary to oversee all the common areas, etc.</a:t>
            </a:r>
          </a:p>
          <a:p>
            <a:pPr algn="ctr">
              <a:lnSpc>
                <a:spcPts val="2100"/>
              </a:lnSpc>
            </a:pPr>
            <a:r>
              <a:rPr lang="en-US" sz="15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To spread out the responsibility, the 'asst' position can be turned over each semester while </a:t>
            </a:r>
          </a:p>
          <a:p>
            <a:pPr algn="ctr">
              <a:lnSpc>
                <a:spcPts val="2100"/>
              </a:lnSpc>
            </a:pPr>
            <a:r>
              <a:rPr lang="en-US" sz="15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the House Manager position is owned by one member for the academic year</a:t>
            </a:r>
          </a:p>
          <a:p>
            <a:pPr algn="ctr">
              <a:lnSpc>
                <a:spcPts val="2100"/>
              </a:lnSpc>
            </a:pPr>
            <a:r>
              <a:rPr lang="en-US" sz="15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House areas to consider: Kitchen/dining room, common areas, bathrooms, library/study room,</a:t>
            </a:r>
          </a:p>
          <a:p>
            <a:pPr algn="ctr">
              <a:lnSpc>
                <a:spcPts val="2100"/>
              </a:lnSpc>
            </a:pPr>
            <a:r>
              <a:rPr lang="en-US" sz="15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lawn/yard maintenance, trash disposal, general storage area(s), parking lot, etc</a:t>
            </a:r>
          </a:p>
          <a:p>
            <a:pPr algn="ctr">
              <a:lnSpc>
                <a:spcPts val="2100"/>
              </a:lnSpc>
            </a:pPr>
            <a:r>
              <a:rPr lang="en-US" sz="15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It is a suggested 'best practice' that outside vendors be hired if substantial lawn</a:t>
            </a:r>
          </a:p>
          <a:p>
            <a:pPr algn="ctr">
              <a:lnSpc>
                <a:spcPts val="2100"/>
              </a:lnSpc>
            </a:pPr>
            <a:r>
              <a:rPr lang="en-US" sz="15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maintenance is required.</a:t>
            </a:r>
          </a:p>
          <a:p>
            <a:pPr algn="ctr">
              <a:lnSpc>
                <a:spcPts val="1680"/>
              </a:lnSpc>
            </a:pPr>
            <a:endParaRPr lang="en-US" sz="1500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4267" y="881743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90742" y="6977832"/>
            <a:ext cx="1506289" cy="337368"/>
          </a:xfrm>
          <a:custGeom>
            <a:avLst/>
            <a:gdLst/>
            <a:ahLst/>
            <a:cxnLst/>
            <a:rect l="l" t="t" r="r" b="b"/>
            <a:pathLst>
              <a:path w="1506289" h="337368">
                <a:moveTo>
                  <a:pt x="0" y="0"/>
                </a:moveTo>
                <a:lnTo>
                  <a:pt x="1506289" y="0"/>
                </a:lnTo>
                <a:lnTo>
                  <a:pt x="1506289" y="337368"/>
                </a:lnTo>
                <a:lnTo>
                  <a:pt x="0" y="3373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817744" y="1454666"/>
            <a:ext cx="495675" cy="521078"/>
          </a:xfrm>
          <a:custGeom>
            <a:avLst/>
            <a:gdLst/>
            <a:ahLst/>
            <a:cxnLst/>
            <a:rect l="l" t="t" r="r" b="b"/>
            <a:pathLst>
              <a:path w="495675" h="521078">
                <a:moveTo>
                  <a:pt x="0" y="0"/>
                </a:moveTo>
                <a:lnTo>
                  <a:pt x="495675" y="0"/>
                </a:lnTo>
                <a:lnTo>
                  <a:pt x="495675" y="521078"/>
                </a:lnTo>
                <a:lnTo>
                  <a:pt x="0" y="52107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469709" y="994997"/>
            <a:ext cx="1191745" cy="375215"/>
            <a:chOff x="0" y="0"/>
            <a:chExt cx="1347091" cy="4241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47091" cy="424124"/>
            </a:xfrm>
            <a:custGeom>
              <a:avLst/>
              <a:gdLst/>
              <a:ahLst/>
              <a:cxnLst/>
              <a:rect l="l" t="t" r="r" b="b"/>
              <a:pathLst>
                <a:path w="1347091" h="424124">
                  <a:moveTo>
                    <a:pt x="1143891" y="0"/>
                  </a:moveTo>
                  <a:cubicBezTo>
                    <a:pt x="1256115" y="0"/>
                    <a:pt x="1347091" y="94943"/>
                    <a:pt x="1347091" y="212062"/>
                  </a:cubicBezTo>
                  <a:cubicBezTo>
                    <a:pt x="1347091" y="329181"/>
                    <a:pt x="1256115" y="424124"/>
                    <a:pt x="1143891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1347091" cy="45269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540"/>
                </a:lnSpc>
              </a:pPr>
              <a:r>
                <a:rPr lang="en-US" sz="11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scholarship chair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4037196" y="3315081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5126524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-24267" y="-139459"/>
            <a:ext cx="9503601" cy="10760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1"/>
              </a:lnSpc>
            </a:pPr>
            <a:r>
              <a:rPr lang="en-US" sz="492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  <a:p>
            <a:pPr algn="ctr">
              <a:lnSpc>
                <a:spcPts val="1540"/>
              </a:lnSpc>
            </a:pPr>
            <a:endParaRPr lang="en-US" sz="4922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548733" y="3368100"/>
          <a:ext cx="8860447" cy="2343150"/>
        </p:xfrm>
        <a:graphic>
          <a:graphicData uri="http://schemas.openxmlformats.org/drawingml/2006/table">
            <a:tbl>
              <a:tblPr/>
              <a:tblGrid>
                <a:gridCol w="2080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3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315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FOR PNM OVERSIGHT FOR THE ENTIRETY OF THEIR FIRST SEMESTER. PARTNERS WITH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MAGISTER TO MANAGE WEEKLY PNM LIBRARY HOURS/ATTENDANCE AND CONTINUES TO DO SO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FOR THE BALANCE OF THE SEMESTER POST-INITIATION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 FOR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MONITORING MEMBERS WHO DO NOT MEET EITHER UNIVERSITY OR SIGMA CHI GPA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MINIMUMS AND THEIR WEEKLY STUDY HALL HOURS/ATTENDANCE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 FOR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INDENTIFYING     ON-CAMPUS RESOURCES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FOR TUTORING AND COUNSELING AND ASSISTING MEMBERS IN NEED TO USE THEM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 FOR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THE TIMELY (I.E. WEEKLY OR MONTHLY) TRACKING OF EACH MEMBERS PROJECTED GPA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AND RECONCILING ACTUAL GPA AT THE END OF THE SEMETER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207169" y="2260800"/>
            <a:ext cx="779724" cy="350468"/>
            <a:chOff x="0" y="0"/>
            <a:chExt cx="659205" cy="296298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1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3429788" y="2275718"/>
            <a:ext cx="779724" cy="350468"/>
            <a:chOff x="0" y="0"/>
            <a:chExt cx="659205" cy="29629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2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5579161" y="2260800"/>
            <a:ext cx="779724" cy="350468"/>
            <a:chOff x="0" y="0"/>
            <a:chExt cx="659205" cy="296298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3</a:t>
              </a:r>
            </a:p>
          </p:txBody>
        </p:sp>
      </p:grpSp>
      <p:sp>
        <p:nvSpPr>
          <p:cNvPr id="22" name="Freeform 22"/>
          <p:cNvSpPr/>
          <p:nvPr/>
        </p:nvSpPr>
        <p:spPr>
          <a:xfrm>
            <a:off x="1289462" y="2626186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/>
          <p:nvPr/>
        </p:nvSpPr>
        <p:spPr>
          <a:xfrm>
            <a:off x="3521141" y="2687468"/>
            <a:ext cx="597017" cy="627613"/>
          </a:xfrm>
          <a:custGeom>
            <a:avLst/>
            <a:gdLst/>
            <a:ahLst/>
            <a:cxnLst/>
            <a:rect l="l" t="t" r="r" b="b"/>
            <a:pathLst>
              <a:path w="597017" h="627613">
                <a:moveTo>
                  <a:pt x="0" y="0"/>
                </a:moveTo>
                <a:lnTo>
                  <a:pt x="597017" y="0"/>
                </a:lnTo>
                <a:lnTo>
                  <a:pt x="597017" y="627613"/>
                </a:lnTo>
                <a:lnTo>
                  <a:pt x="0" y="62761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/>
          <p:nvPr/>
        </p:nvSpPr>
        <p:spPr>
          <a:xfrm>
            <a:off x="5661454" y="2668418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3"/>
                </a:lnTo>
                <a:lnTo>
                  <a:pt x="0" y="64666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5" name="Group 25"/>
          <p:cNvGrpSpPr/>
          <p:nvPr/>
        </p:nvGrpSpPr>
        <p:grpSpPr>
          <a:xfrm>
            <a:off x="7890020" y="2260800"/>
            <a:ext cx="779724" cy="350468"/>
            <a:chOff x="0" y="0"/>
            <a:chExt cx="659205" cy="296298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4</a:t>
              </a:r>
            </a:p>
          </p:txBody>
        </p:sp>
      </p:grpSp>
      <p:sp>
        <p:nvSpPr>
          <p:cNvPr id="28" name="Freeform 28"/>
          <p:cNvSpPr/>
          <p:nvPr/>
        </p:nvSpPr>
        <p:spPr>
          <a:xfrm>
            <a:off x="7972313" y="2668418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9" y="0"/>
                </a:lnTo>
                <a:lnTo>
                  <a:pt x="615139" y="646663"/>
                </a:lnTo>
                <a:lnTo>
                  <a:pt x="0" y="64666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4267" y="881743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90742" y="6977832"/>
            <a:ext cx="1506289" cy="337368"/>
          </a:xfrm>
          <a:custGeom>
            <a:avLst/>
            <a:gdLst/>
            <a:ahLst/>
            <a:cxnLst/>
            <a:rect l="l" t="t" r="r" b="b"/>
            <a:pathLst>
              <a:path w="1506289" h="337368">
                <a:moveTo>
                  <a:pt x="0" y="0"/>
                </a:moveTo>
                <a:lnTo>
                  <a:pt x="1506289" y="0"/>
                </a:lnTo>
                <a:lnTo>
                  <a:pt x="1506289" y="337368"/>
                </a:lnTo>
                <a:lnTo>
                  <a:pt x="0" y="3373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817744" y="1454666"/>
            <a:ext cx="495675" cy="521078"/>
          </a:xfrm>
          <a:custGeom>
            <a:avLst/>
            <a:gdLst/>
            <a:ahLst/>
            <a:cxnLst/>
            <a:rect l="l" t="t" r="r" b="b"/>
            <a:pathLst>
              <a:path w="495675" h="521078">
                <a:moveTo>
                  <a:pt x="0" y="0"/>
                </a:moveTo>
                <a:lnTo>
                  <a:pt x="495675" y="0"/>
                </a:lnTo>
                <a:lnTo>
                  <a:pt x="495675" y="521078"/>
                </a:lnTo>
                <a:lnTo>
                  <a:pt x="0" y="52107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469709" y="994997"/>
            <a:ext cx="1191745" cy="375215"/>
            <a:chOff x="0" y="0"/>
            <a:chExt cx="1347091" cy="4241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47091" cy="424124"/>
            </a:xfrm>
            <a:custGeom>
              <a:avLst/>
              <a:gdLst/>
              <a:ahLst/>
              <a:cxnLst/>
              <a:rect l="l" t="t" r="r" b="b"/>
              <a:pathLst>
                <a:path w="1347091" h="424124">
                  <a:moveTo>
                    <a:pt x="1143891" y="0"/>
                  </a:moveTo>
                  <a:cubicBezTo>
                    <a:pt x="1256115" y="0"/>
                    <a:pt x="1347091" y="94943"/>
                    <a:pt x="1347091" y="212062"/>
                  </a:cubicBezTo>
                  <a:cubicBezTo>
                    <a:pt x="1347091" y="329181"/>
                    <a:pt x="1256115" y="424124"/>
                    <a:pt x="1143891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1347091" cy="45269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540"/>
                </a:lnSpc>
              </a:pPr>
              <a:r>
                <a:rPr lang="en-US" sz="11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tribune chair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4037196" y="3315081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5126524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-24267" y="-139459"/>
            <a:ext cx="9503601" cy="10760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1"/>
              </a:lnSpc>
            </a:pPr>
            <a:r>
              <a:rPr lang="en-US" sz="492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  <a:p>
            <a:pPr algn="ctr">
              <a:lnSpc>
                <a:spcPts val="1540"/>
              </a:lnSpc>
            </a:pPr>
            <a:endParaRPr lang="en-US" sz="4922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562196" y="3375953"/>
          <a:ext cx="8860447" cy="1428750"/>
        </p:xfrm>
        <a:graphic>
          <a:graphicData uri="http://schemas.openxmlformats.org/drawingml/2006/table">
            <a:tbl>
              <a:tblPr/>
              <a:tblGrid>
                <a:gridCol w="1654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2875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FOR CHAPTER WEB SITE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 FOR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CHAPTER SOCIAL MEDIA PRESENCE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 FOR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ALUMNI NEWSLETTER; ELECTRIC (EMAIL) AND PRINTED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CHAPTER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HISTORIAN/DOCUMENTS EVENTS DURING THE ACADEMIC YEAR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DATA BASE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MANAGER/RESPONSIBLE FOR KEEPING ACTIVE AND ALUMNI DATA UP TO DATE/FINDING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'LOST' ALUMNI, ETC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055865" y="2285243"/>
            <a:ext cx="779724" cy="350468"/>
            <a:chOff x="0" y="0"/>
            <a:chExt cx="659205" cy="296298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1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2819762" y="2275718"/>
            <a:ext cx="779724" cy="350468"/>
            <a:chOff x="0" y="0"/>
            <a:chExt cx="659205" cy="29629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2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4583659" y="2285243"/>
            <a:ext cx="779724" cy="350468"/>
            <a:chOff x="0" y="0"/>
            <a:chExt cx="659205" cy="296298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3</a:t>
              </a:r>
            </a:p>
          </p:txBody>
        </p:sp>
      </p:grpSp>
      <p:sp>
        <p:nvSpPr>
          <p:cNvPr id="22" name="Freeform 22"/>
          <p:cNvSpPr/>
          <p:nvPr/>
        </p:nvSpPr>
        <p:spPr>
          <a:xfrm>
            <a:off x="1138158" y="2626186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/>
          <p:nvPr/>
        </p:nvSpPr>
        <p:spPr>
          <a:xfrm>
            <a:off x="2911116" y="2635711"/>
            <a:ext cx="597017" cy="627613"/>
          </a:xfrm>
          <a:custGeom>
            <a:avLst/>
            <a:gdLst/>
            <a:ahLst/>
            <a:cxnLst/>
            <a:rect l="l" t="t" r="r" b="b"/>
            <a:pathLst>
              <a:path w="597017" h="627613">
                <a:moveTo>
                  <a:pt x="0" y="0"/>
                </a:moveTo>
                <a:lnTo>
                  <a:pt x="597017" y="0"/>
                </a:lnTo>
                <a:lnTo>
                  <a:pt x="597017" y="627614"/>
                </a:lnTo>
                <a:lnTo>
                  <a:pt x="0" y="62761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/>
          <p:nvPr/>
        </p:nvSpPr>
        <p:spPr>
          <a:xfrm>
            <a:off x="4665952" y="263571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9" y="0"/>
                </a:lnTo>
                <a:lnTo>
                  <a:pt x="615139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5" name="Group 25"/>
          <p:cNvGrpSpPr/>
          <p:nvPr/>
        </p:nvGrpSpPr>
        <p:grpSpPr>
          <a:xfrm>
            <a:off x="6344458" y="2256668"/>
            <a:ext cx="779724" cy="350468"/>
            <a:chOff x="0" y="0"/>
            <a:chExt cx="659205" cy="296298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4</a:t>
              </a:r>
            </a:p>
          </p:txBody>
        </p:sp>
      </p:grpSp>
      <p:sp>
        <p:nvSpPr>
          <p:cNvPr id="28" name="Freeform 28"/>
          <p:cNvSpPr/>
          <p:nvPr/>
        </p:nvSpPr>
        <p:spPr>
          <a:xfrm>
            <a:off x="6439708" y="261666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9" y="0"/>
                </a:lnTo>
                <a:lnTo>
                  <a:pt x="615139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9" name="Group 29"/>
          <p:cNvGrpSpPr/>
          <p:nvPr/>
        </p:nvGrpSpPr>
        <p:grpSpPr>
          <a:xfrm>
            <a:off x="8242356" y="2256668"/>
            <a:ext cx="779724" cy="350468"/>
            <a:chOff x="0" y="0"/>
            <a:chExt cx="659205" cy="296298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5</a:t>
              </a:r>
            </a:p>
          </p:txBody>
        </p:sp>
      </p:grpSp>
      <p:sp>
        <p:nvSpPr>
          <p:cNvPr id="32" name="Freeform 32"/>
          <p:cNvSpPr/>
          <p:nvPr/>
        </p:nvSpPr>
        <p:spPr>
          <a:xfrm>
            <a:off x="8337606" y="2616661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4"/>
                </a:lnTo>
                <a:lnTo>
                  <a:pt x="0" y="6466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4267" y="881743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90742" y="6977832"/>
            <a:ext cx="1506289" cy="337368"/>
          </a:xfrm>
          <a:custGeom>
            <a:avLst/>
            <a:gdLst/>
            <a:ahLst/>
            <a:cxnLst/>
            <a:rect l="l" t="t" r="r" b="b"/>
            <a:pathLst>
              <a:path w="1506289" h="337368">
                <a:moveTo>
                  <a:pt x="0" y="0"/>
                </a:moveTo>
                <a:lnTo>
                  <a:pt x="1506289" y="0"/>
                </a:lnTo>
                <a:lnTo>
                  <a:pt x="1506289" y="337368"/>
                </a:lnTo>
                <a:lnTo>
                  <a:pt x="0" y="3373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817744" y="1454666"/>
            <a:ext cx="495675" cy="521078"/>
          </a:xfrm>
          <a:custGeom>
            <a:avLst/>
            <a:gdLst/>
            <a:ahLst/>
            <a:cxnLst/>
            <a:rect l="l" t="t" r="r" b="b"/>
            <a:pathLst>
              <a:path w="495675" h="521078">
                <a:moveTo>
                  <a:pt x="0" y="0"/>
                </a:moveTo>
                <a:lnTo>
                  <a:pt x="495675" y="0"/>
                </a:lnTo>
                <a:lnTo>
                  <a:pt x="495675" y="521078"/>
                </a:lnTo>
                <a:lnTo>
                  <a:pt x="0" y="52107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469709" y="994997"/>
            <a:ext cx="1191745" cy="375215"/>
            <a:chOff x="0" y="0"/>
            <a:chExt cx="1347091" cy="4241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47091" cy="424124"/>
            </a:xfrm>
            <a:custGeom>
              <a:avLst/>
              <a:gdLst/>
              <a:ahLst/>
              <a:cxnLst/>
              <a:rect l="l" t="t" r="r" b="b"/>
              <a:pathLst>
                <a:path w="1347091" h="424124">
                  <a:moveTo>
                    <a:pt x="1143891" y="0"/>
                  </a:moveTo>
                  <a:cubicBezTo>
                    <a:pt x="1256115" y="0"/>
                    <a:pt x="1347091" y="94943"/>
                    <a:pt x="1347091" y="212062"/>
                  </a:cubicBezTo>
                  <a:cubicBezTo>
                    <a:pt x="1347091" y="329181"/>
                    <a:pt x="1256115" y="424124"/>
                    <a:pt x="1143891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1347091" cy="45269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540"/>
                </a:lnSpc>
              </a:pPr>
              <a:r>
                <a:rPr lang="en-US" sz="11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annotator chair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4037196" y="3315081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5126524" y="3294990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0" y="0"/>
                </a:moveTo>
                <a:lnTo>
                  <a:pt x="161925" y="0"/>
                </a:lnTo>
                <a:lnTo>
                  <a:pt x="161925" y="161925"/>
                </a:lnTo>
                <a:lnTo>
                  <a:pt x="0" y="1619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-24267" y="-139459"/>
            <a:ext cx="9503601" cy="10760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1"/>
              </a:lnSpc>
            </a:pPr>
            <a:r>
              <a:rPr lang="en-US" sz="492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  <a:p>
            <a:pPr algn="ctr">
              <a:lnSpc>
                <a:spcPts val="1540"/>
              </a:lnSpc>
            </a:pPr>
            <a:endParaRPr lang="en-US" sz="4922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548733" y="3585730"/>
          <a:ext cx="8860447" cy="1200150"/>
        </p:xfrm>
        <a:graphic>
          <a:graphicData uri="http://schemas.openxmlformats.org/drawingml/2006/table">
            <a:tbl>
              <a:tblPr/>
              <a:tblGrid>
                <a:gridCol w="2803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0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015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FOR BYLAW COMPLIANCE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MAINTAINS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CHAPTER ARCHIVES; I.E. CHAPTER AND EC MEETING MINUTES; ALIGNS WITH CHAPTER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HISTORIAN OR COULD BE THE SAME MEMBER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  <a:defRPr/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RESPONSIBLE FOR</a:t>
                      </a:r>
                      <a:endParaRPr lang="en-US" sz="1100"/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INFORMATION TECHNOLOGY; I.E. KEEPING CHAPTER GOOGLE CALENDAR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300" b="1" spc="65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  UPDATED/TRANSMITTING ELECTRONIC MESSAGES TO ALL MEMBERS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597031" y="2317950"/>
            <a:ext cx="779724" cy="350468"/>
            <a:chOff x="0" y="0"/>
            <a:chExt cx="659205" cy="296298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1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4589094" y="2316909"/>
            <a:ext cx="779724" cy="350468"/>
            <a:chOff x="0" y="0"/>
            <a:chExt cx="659205" cy="29629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2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7622634" y="2317950"/>
            <a:ext cx="779724" cy="350468"/>
            <a:chOff x="0" y="0"/>
            <a:chExt cx="659205" cy="296298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59205" cy="296298"/>
            </a:xfrm>
            <a:custGeom>
              <a:avLst/>
              <a:gdLst/>
              <a:ahLst/>
              <a:cxnLst/>
              <a:rect l="l" t="t" r="r" b="b"/>
              <a:pathLst>
                <a:path w="659205" h="296298">
                  <a:moveTo>
                    <a:pt x="456005" y="0"/>
                  </a:moveTo>
                  <a:cubicBezTo>
                    <a:pt x="568230" y="0"/>
                    <a:pt x="659205" y="66328"/>
                    <a:pt x="659205" y="148149"/>
                  </a:cubicBezTo>
                  <a:cubicBezTo>
                    <a:pt x="659205" y="229969"/>
                    <a:pt x="568230" y="296298"/>
                    <a:pt x="456005" y="296298"/>
                  </a:cubicBezTo>
                  <a:lnTo>
                    <a:pt x="203200" y="296298"/>
                  </a:lnTo>
                  <a:cubicBezTo>
                    <a:pt x="90976" y="296298"/>
                    <a:pt x="0" y="229969"/>
                    <a:pt x="0" y="148149"/>
                  </a:cubicBezTo>
                  <a:cubicBezTo>
                    <a:pt x="0" y="6632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28575"/>
              <a:ext cx="659205" cy="324873"/>
            </a:xfrm>
            <a:prstGeom prst="rect">
              <a:avLst/>
            </a:prstGeom>
          </p:spPr>
          <p:txBody>
            <a:bodyPr lIns="49140" tIns="49140" rIns="49140" bIns="49140" rtlCol="0" anchor="ctr"/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3</a:t>
              </a:r>
            </a:p>
          </p:txBody>
        </p:sp>
      </p:grpSp>
      <p:sp>
        <p:nvSpPr>
          <p:cNvPr id="22" name="Freeform 22"/>
          <p:cNvSpPr/>
          <p:nvPr/>
        </p:nvSpPr>
        <p:spPr>
          <a:xfrm>
            <a:off x="1679324" y="2668418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3"/>
                </a:lnTo>
                <a:lnTo>
                  <a:pt x="0" y="64666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/>
          <p:nvPr/>
        </p:nvSpPr>
        <p:spPr>
          <a:xfrm>
            <a:off x="4680448" y="2667377"/>
            <a:ext cx="597017" cy="627613"/>
          </a:xfrm>
          <a:custGeom>
            <a:avLst/>
            <a:gdLst/>
            <a:ahLst/>
            <a:cxnLst/>
            <a:rect l="l" t="t" r="r" b="b"/>
            <a:pathLst>
              <a:path w="597017" h="627613">
                <a:moveTo>
                  <a:pt x="0" y="0"/>
                </a:moveTo>
                <a:lnTo>
                  <a:pt x="597017" y="0"/>
                </a:lnTo>
                <a:lnTo>
                  <a:pt x="597017" y="627613"/>
                </a:lnTo>
                <a:lnTo>
                  <a:pt x="0" y="62761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/>
          <p:nvPr/>
        </p:nvSpPr>
        <p:spPr>
          <a:xfrm>
            <a:off x="7704927" y="2668418"/>
            <a:ext cx="615138" cy="646663"/>
          </a:xfrm>
          <a:custGeom>
            <a:avLst/>
            <a:gdLst/>
            <a:ahLst/>
            <a:cxnLst/>
            <a:rect l="l" t="t" r="r" b="b"/>
            <a:pathLst>
              <a:path w="615138" h="646663">
                <a:moveTo>
                  <a:pt x="0" y="0"/>
                </a:moveTo>
                <a:lnTo>
                  <a:pt x="615138" y="0"/>
                </a:lnTo>
                <a:lnTo>
                  <a:pt x="615138" y="646663"/>
                </a:lnTo>
                <a:lnTo>
                  <a:pt x="0" y="64666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90304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27A6FF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242527" y="2860268"/>
            <a:ext cx="5600007" cy="24927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6"/>
              </a:lnSpc>
            </a:pPr>
            <a:endParaRPr/>
          </a:p>
          <a:p>
            <a:pPr marL="301000" lvl="1" indent="-150500" algn="l">
              <a:lnSpc>
                <a:spcPts val="2806"/>
              </a:lnSpc>
              <a:buFont typeface="Arial"/>
              <a:buChar char="•"/>
            </a:pPr>
            <a:r>
              <a:rPr lang="en-US" sz="2338" b="1" spc="21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A chapter must be a functioning organization with a disciplined approach to management much like a small business</a:t>
            </a:r>
          </a:p>
          <a:p>
            <a:pPr marL="301000" lvl="1" indent="-150500" algn="l">
              <a:lnSpc>
                <a:spcPts val="2806"/>
              </a:lnSpc>
            </a:pPr>
            <a:endParaRPr lang="en-US" sz="2338" b="1" spc="21">
              <a:solidFill>
                <a:srgbClr val="19364E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300901" lvl="1" indent="-150450" algn="l">
              <a:lnSpc>
                <a:spcPts val="2806"/>
              </a:lnSpc>
              <a:buFont typeface="Arial"/>
              <a:buChar char="•"/>
            </a:pPr>
            <a:r>
              <a:rPr lang="en-US" sz="2338" b="1" spc="21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Without this disciplined format, our ritual and brotherhood has no where to live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12092" y="375992"/>
            <a:ext cx="8632316" cy="1038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 b="1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Management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5970643" y="2425362"/>
            <a:ext cx="3372083" cy="3372083"/>
            <a:chOff x="0" y="0"/>
            <a:chExt cx="4496111" cy="4496111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4496111" cy="4496111"/>
              <a:chOff x="0" y="0"/>
              <a:chExt cx="812800" cy="8128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13A1DD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150"/>
                  </a:lnSpc>
                </a:pPr>
                <a:endParaRPr/>
              </a:p>
            </p:txBody>
          </p:sp>
        </p:grpSp>
        <p:sp>
          <p:nvSpPr>
            <p:cNvPr id="10" name="Freeform 10"/>
            <p:cNvSpPr/>
            <p:nvPr/>
          </p:nvSpPr>
          <p:spPr>
            <a:xfrm>
              <a:off x="1806451" y="334122"/>
              <a:ext cx="883209" cy="883209"/>
            </a:xfrm>
            <a:custGeom>
              <a:avLst/>
              <a:gdLst/>
              <a:ahLst/>
              <a:cxnLst/>
              <a:rect l="l" t="t" r="r" b="b"/>
              <a:pathLst>
                <a:path w="883209" h="883209">
                  <a:moveTo>
                    <a:pt x="0" y="0"/>
                  </a:moveTo>
                  <a:lnTo>
                    <a:pt x="883209" y="0"/>
                  </a:lnTo>
                  <a:lnTo>
                    <a:pt x="883209" y="883209"/>
                  </a:lnTo>
                  <a:lnTo>
                    <a:pt x="0" y="8832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933359" y="1144464"/>
              <a:ext cx="2629393" cy="2543340"/>
            </a:xfrm>
            <a:custGeom>
              <a:avLst/>
              <a:gdLst/>
              <a:ahLst/>
              <a:cxnLst/>
              <a:rect l="l" t="t" r="r" b="b"/>
              <a:pathLst>
                <a:path w="2629393" h="2543340">
                  <a:moveTo>
                    <a:pt x="0" y="0"/>
                  </a:moveTo>
                  <a:lnTo>
                    <a:pt x="2629393" y="0"/>
                  </a:lnTo>
                  <a:lnTo>
                    <a:pt x="2629393" y="2543340"/>
                  </a:lnTo>
                  <a:lnTo>
                    <a:pt x="0" y="25433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l="-31" r="-31"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984395" y="2115025"/>
              <a:ext cx="238391" cy="269369"/>
            </a:xfrm>
            <a:custGeom>
              <a:avLst/>
              <a:gdLst/>
              <a:ahLst/>
              <a:cxnLst/>
              <a:rect l="l" t="t" r="r" b="b"/>
              <a:pathLst>
                <a:path w="238391" h="269369">
                  <a:moveTo>
                    <a:pt x="0" y="0"/>
                  </a:moveTo>
                  <a:lnTo>
                    <a:pt x="238392" y="0"/>
                  </a:lnTo>
                  <a:lnTo>
                    <a:pt x="238392" y="269369"/>
                  </a:lnTo>
                  <a:lnTo>
                    <a:pt x="0" y="26936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2222787" y="2111717"/>
              <a:ext cx="288929" cy="272677"/>
            </a:xfrm>
            <a:custGeom>
              <a:avLst/>
              <a:gdLst/>
              <a:ahLst/>
              <a:cxnLst/>
              <a:rect l="l" t="t" r="r" b="b"/>
              <a:pathLst>
                <a:path w="288929" h="272677">
                  <a:moveTo>
                    <a:pt x="0" y="0"/>
                  </a:moveTo>
                  <a:lnTo>
                    <a:pt x="288929" y="0"/>
                  </a:lnTo>
                  <a:lnTo>
                    <a:pt x="288929" y="272677"/>
                  </a:lnTo>
                  <a:lnTo>
                    <a:pt x="0" y="27267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Freeform 14"/>
          <p:cNvSpPr/>
          <p:nvPr/>
        </p:nvSpPr>
        <p:spPr>
          <a:xfrm>
            <a:off x="112092" y="6810338"/>
            <a:ext cx="1659987" cy="371792"/>
          </a:xfrm>
          <a:custGeom>
            <a:avLst/>
            <a:gdLst/>
            <a:ahLst/>
            <a:cxnLst/>
            <a:rect l="l" t="t" r="r" b="b"/>
            <a:pathLst>
              <a:path w="1659987" h="371792">
                <a:moveTo>
                  <a:pt x="0" y="0"/>
                </a:moveTo>
                <a:lnTo>
                  <a:pt x="1659988" y="0"/>
                </a:lnTo>
                <a:lnTo>
                  <a:pt x="1659988" y="371792"/>
                </a:lnTo>
                <a:lnTo>
                  <a:pt x="0" y="371792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306303" y="731520"/>
            <a:ext cx="5140994" cy="1151442"/>
          </a:xfrm>
          <a:custGeom>
            <a:avLst/>
            <a:gdLst/>
            <a:ahLst/>
            <a:cxnLst/>
            <a:rect l="l" t="t" r="r" b="b"/>
            <a:pathLst>
              <a:path w="5140994" h="1151442">
                <a:moveTo>
                  <a:pt x="0" y="0"/>
                </a:moveTo>
                <a:lnTo>
                  <a:pt x="5140994" y="0"/>
                </a:lnTo>
                <a:lnTo>
                  <a:pt x="5140994" y="1151442"/>
                </a:lnTo>
                <a:lnTo>
                  <a:pt x="0" y="115144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1450984" y="2975373"/>
            <a:ext cx="6677720" cy="1780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In closing, remember: </a:t>
            </a:r>
          </a:p>
          <a:p>
            <a:pPr algn="ctr">
              <a:lnSpc>
                <a:spcPts val="4759"/>
              </a:lnSpc>
            </a:pPr>
            <a:r>
              <a:rPr lang="en-US" sz="3399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Leadership that ‘does the job’ isn’t Leading</a:t>
            </a:r>
          </a:p>
          <a:p>
            <a:pPr algn="ctr">
              <a:lnSpc>
                <a:spcPts val="4759"/>
              </a:lnSpc>
            </a:pPr>
            <a:endParaRPr lang="en-US" sz="3399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90304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185537" y="2202471"/>
            <a:ext cx="5255673" cy="3571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50"/>
              </a:lnSpc>
            </a:pPr>
            <a:endParaRPr/>
          </a:p>
          <a:p>
            <a:pPr marL="458933" lvl="1" indent="-229466" algn="l">
              <a:lnSpc>
                <a:spcPts val="2550"/>
              </a:lnSpc>
              <a:buFont typeface="Arial"/>
              <a:buChar char="•"/>
            </a:pPr>
            <a:r>
              <a:rPr lang="en-US" sz="2125" b="1" spc="17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It has more than one member</a:t>
            </a:r>
          </a:p>
          <a:p>
            <a:pPr algn="l">
              <a:lnSpc>
                <a:spcPts val="2550"/>
              </a:lnSpc>
            </a:pPr>
            <a:endParaRPr lang="en-US" sz="2125" b="1" spc="17">
              <a:solidFill>
                <a:srgbClr val="19364E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458933" lvl="1" indent="-229466" algn="l">
              <a:lnSpc>
                <a:spcPts val="2550"/>
              </a:lnSpc>
              <a:buFont typeface="Arial"/>
              <a:buChar char="•"/>
            </a:pPr>
            <a:r>
              <a:rPr lang="en-US" sz="2125" b="1" spc="17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It has  assets that are legally distinct from the private assets of the members</a:t>
            </a:r>
          </a:p>
          <a:p>
            <a:pPr algn="l">
              <a:lnSpc>
                <a:spcPts val="2550"/>
              </a:lnSpc>
            </a:pPr>
            <a:endParaRPr lang="en-US" sz="2125" b="1" spc="17">
              <a:solidFill>
                <a:srgbClr val="19364E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458933" lvl="1" indent="-229466" algn="l">
              <a:lnSpc>
                <a:spcPts val="2550"/>
              </a:lnSpc>
              <a:buFont typeface="Arial"/>
              <a:buChar char="•"/>
            </a:pPr>
            <a:r>
              <a:rPr lang="en-US" sz="2125" b="1" spc="17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It has bylaws stating how the association will be operated and how authority is established</a:t>
            </a:r>
          </a:p>
          <a:p>
            <a:pPr algn="r">
              <a:lnSpc>
                <a:spcPts val="2550"/>
              </a:lnSpc>
            </a:pPr>
            <a:endParaRPr lang="en-US" sz="2125" b="1" spc="17">
              <a:solidFill>
                <a:srgbClr val="19364E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458933" lvl="1" indent="-229466" algn="l">
              <a:lnSpc>
                <a:spcPts val="2550"/>
              </a:lnSpc>
              <a:buFont typeface="Arial"/>
              <a:buChar char="•"/>
            </a:pPr>
            <a:r>
              <a:rPr lang="en-US" sz="2125" b="1" spc="19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It has a formal system of management &amp; reporting to an oversight group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87711" y="387615"/>
            <a:ext cx="9578178" cy="9378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99"/>
              </a:lnSpc>
            </a:pPr>
            <a:r>
              <a:rPr lang="en-US" sz="5499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A Chapter is a Business Association…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5441210" y="2830047"/>
            <a:ext cx="3901440" cy="2618842"/>
            <a:chOff x="0" y="0"/>
            <a:chExt cx="5201920" cy="3491789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5201920" cy="3491789"/>
            </a:xfrm>
            <a:custGeom>
              <a:avLst/>
              <a:gdLst/>
              <a:ahLst/>
              <a:cxnLst/>
              <a:rect l="l" t="t" r="r" b="b"/>
              <a:pathLst>
                <a:path w="5201920" h="3491789">
                  <a:moveTo>
                    <a:pt x="0" y="0"/>
                  </a:moveTo>
                  <a:lnTo>
                    <a:pt x="5201920" y="0"/>
                  </a:lnTo>
                  <a:lnTo>
                    <a:pt x="5201920" y="3491789"/>
                  </a:lnTo>
                  <a:lnTo>
                    <a:pt x="0" y="34917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/>
            <p:nvPr/>
          </p:nvSpPr>
          <p:spPr>
            <a:xfrm>
              <a:off x="1573048" y="626320"/>
              <a:ext cx="549390" cy="620779"/>
            </a:xfrm>
            <a:custGeom>
              <a:avLst/>
              <a:gdLst/>
              <a:ahLst/>
              <a:cxnLst/>
              <a:rect l="l" t="t" r="r" b="b"/>
              <a:pathLst>
                <a:path w="549390" h="620779">
                  <a:moveTo>
                    <a:pt x="0" y="0"/>
                  </a:moveTo>
                  <a:lnTo>
                    <a:pt x="549389" y="0"/>
                  </a:lnTo>
                  <a:lnTo>
                    <a:pt x="549389" y="620779"/>
                  </a:lnTo>
                  <a:lnTo>
                    <a:pt x="0" y="62077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2122437" y="626320"/>
              <a:ext cx="665857" cy="628403"/>
            </a:xfrm>
            <a:custGeom>
              <a:avLst/>
              <a:gdLst/>
              <a:ahLst/>
              <a:cxnLst/>
              <a:rect l="l" t="t" r="r" b="b"/>
              <a:pathLst>
                <a:path w="665857" h="628403">
                  <a:moveTo>
                    <a:pt x="0" y="0"/>
                  </a:moveTo>
                  <a:lnTo>
                    <a:pt x="665858" y="0"/>
                  </a:lnTo>
                  <a:lnTo>
                    <a:pt x="665858" y="628403"/>
                  </a:lnTo>
                  <a:lnTo>
                    <a:pt x="0" y="6284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Freeform 10"/>
          <p:cNvSpPr/>
          <p:nvPr/>
        </p:nvSpPr>
        <p:spPr>
          <a:xfrm>
            <a:off x="112092" y="6810338"/>
            <a:ext cx="1659987" cy="371792"/>
          </a:xfrm>
          <a:custGeom>
            <a:avLst/>
            <a:gdLst/>
            <a:ahLst/>
            <a:cxnLst/>
            <a:rect l="l" t="t" r="r" b="b"/>
            <a:pathLst>
              <a:path w="1659987" h="371792">
                <a:moveTo>
                  <a:pt x="0" y="0"/>
                </a:moveTo>
                <a:lnTo>
                  <a:pt x="1659988" y="0"/>
                </a:lnTo>
                <a:lnTo>
                  <a:pt x="1659988" y="371792"/>
                </a:lnTo>
                <a:lnTo>
                  <a:pt x="0" y="371792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90304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174667" y="1846175"/>
            <a:ext cx="6970998" cy="49296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139"/>
              </a:lnSpc>
            </a:pPr>
            <a:r>
              <a:rPr lang="en-US" sz="2242" b="1" u="sng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What’s the connection?</a:t>
            </a:r>
          </a:p>
          <a:p>
            <a:pPr algn="l">
              <a:lnSpc>
                <a:spcPts val="2579"/>
              </a:lnSpc>
            </a:pPr>
            <a:endParaRPr lang="en-US" sz="2242" b="1" u="sng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397819" lvl="1" indent="-198909" algn="l">
              <a:lnSpc>
                <a:spcPts val="2579"/>
              </a:lnSpc>
              <a:buFont typeface="Arial"/>
              <a:buChar char="•"/>
            </a:pPr>
            <a:r>
              <a:rPr lang="en-US" sz="184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It has more than one member;</a:t>
            </a:r>
            <a:r>
              <a:rPr lang="en-US" sz="1842" b="1">
                <a:solidFill>
                  <a:srgbClr val="13A1DD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 rotating membership </a:t>
            </a:r>
          </a:p>
          <a:p>
            <a:pPr algn="l">
              <a:lnSpc>
                <a:spcPts val="2579"/>
              </a:lnSpc>
            </a:pPr>
            <a:endParaRPr lang="en-US" sz="1842" b="1">
              <a:solidFill>
                <a:srgbClr val="13A1DD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397819" lvl="1" indent="-198909" algn="l">
              <a:lnSpc>
                <a:spcPts val="2579"/>
              </a:lnSpc>
              <a:buFont typeface="Arial"/>
              <a:buChar char="•"/>
            </a:pPr>
            <a:r>
              <a:rPr lang="en-US" sz="184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It has assets that are legally distinct from the private assets of the members;</a:t>
            </a:r>
            <a:r>
              <a:rPr lang="en-US" sz="1842" b="1">
                <a:solidFill>
                  <a:srgbClr val="19A1DB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 ritual regalia, chapter house, archives, etc.</a:t>
            </a:r>
          </a:p>
          <a:p>
            <a:pPr algn="l">
              <a:lnSpc>
                <a:spcPts val="2579"/>
              </a:lnSpc>
            </a:pPr>
            <a:endParaRPr lang="en-US" sz="1842" b="1">
              <a:solidFill>
                <a:srgbClr val="19A1DB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397819" lvl="1" indent="-198909" algn="l">
              <a:lnSpc>
                <a:spcPts val="2579"/>
              </a:lnSpc>
              <a:buFont typeface="Arial"/>
              <a:buChar char="•"/>
            </a:pPr>
            <a:r>
              <a:rPr lang="en-US" sz="184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It has</a:t>
            </a:r>
            <a:r>
              <a:rPr lang="en-US" sz="1842" b="1">
                <a:solidFill>
                  <a:srgbClr val="13A1DD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 bylaws</a:t>
            </a:r>
            <a:r>
              <a:rPr lang="en-US" sz="184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 stating how the association will be operated and how authority is established</a:t>
            </a:r>
          </a:p>
          <a:p>
            <a:pPr algn="l">
              <a:lnSpc>
                <a:spcPts val="2579"/>
              </a:lnSpc>
            </a:pPr>
            <a:endParaRPr lang="en-US" sz="1842" b="1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397819" lvl="1" indent="-198909" algn="l">
              <a:lnSpc>
                <a:spcPts val="2579"/>
              </a:lnSpc>
              <a:buFont typeface="Arial"/>
              <a:buChar char="•"/>
            </a:pPr>
            <a:r>
              <a:rPr lang="en-US" sz="184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It has a formal system of management and reports to an oversight group;</a:t>
            </a:r>
            <a:r>
              <a:rPr lang="en-US" sz="1842" b="1">
                <a:solidFill>
                  <a:srgbClr val="13A1DD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 reports to Grand Praetor, chapter advisor house corporation and, ultimately, to the General Fraternity, the university and Office of Fraternity &amp; Sorority Life</a:t>
            </a:r>
          </a:p>
          <a:p>
            <a:pPr algn="l">
              <a:lnSpc>
                <a:spcPts val="2579"/>
              </a:lnSpc>
            </a:pPr>
            <a:endParaRPr lang="en-US" sz="1842" b="1">
              <a:solidFill>
                <a:srgbClr val="13A1DD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sp>
        <p:nvSpPr>
          <p:cNvPr id="5" name="Freeform 5"/>
          <p:cNvSpPr/>
          <p:nvPr/>
        </p:nvSpPr>
        <p:spPr>
          <a:xfrm>
            <a:off x="7238609" y="2523276"/>
            <a:ext cx="2204950" cy="2176887"/>
          </a:xfrm>
          <a:custGeom>
            <a:avLst/>
            <a:gdLst/>
            <a:ahLst/>
            <a:cxnLst/>
            <a:rect l="l" t="t" r="r" b="b"/>
            <a:pathLst>
              <a:path w="2204950" h="2176887">
                <a:moveTo>
                  <a:pt x="0" y="0"/>
                </a:moveTo>
                <a:lnTo>
                  <a:pt x="2204951" y="0"/>
                </a:lnTo>
                <a:lnTo>
                  <a:pt x="2204951" y="2176887"/>
                </a:lnTo>
                <a:lnTo>
                  <a:pt x="0" y="21768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87711" y="645795"/>
            <a:ext cx="9665889" cy="7214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910"/>
              </a:lnSpc>
            </a:pPr>
            <a:r>
              <a:rPr lang="en-US" sz="4221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A Chapter is a Business Association…(Continued)</a:t>
            </a:r>
          </a:p>
        </p:txBody>
      </p:sp>
      <p:sp>
        <p:nvSpPr>
          <p:cNvPr id="7" name="Freeform 7"/>
          <p:cNvSpPr/>
          <p:nvPr/>
        </p:nvSpPr>
        <p:spPr>
          <a:xfrm>
            <a:off x="112092" y="6810338"/>
            <a:ext cx="1659987" cy="371792"/>
          </a:xfrm>
          <a:custGeom>
            <a:avLst/>
            <a:gdLst/>
            <a:ahLst/>
            <a:cxnLst/>
            <a:rect l="l" t="t" r="r" b="b"/>
            <a:pathLst>
              <a:path w="1659987" h="371792">
                <a:moveTo>
                  <a:pt x="0" y="0"/>
                </a:moveTo>
                <a:lnTo>
                  <a:pt x="1659988" y="0"/>
                </a:lnTo>
                <a:lnTo>
                  <a:pt x="1659988" y="371792"/>
                </a:lnTo>
                <a:lnTo>
                  <a:pt x="0" y="37179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90304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511344" y="2770158"/>
            <a:ext cx="8730912" cy="3133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34770" lvl="1" indent="-217385" algn="just">
              <a:lnSpc>
                <a:spcPts val="2416"/>
              </a:lnSpc>
              <a:buFont typeface="Arial"/>
              <a:buChar char="•"/>
            </a:pPr>
            <a:r>
              <a:rPr lang="en-US" sz="2013" b="1" spc="16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The Consul is the Chief Executive Officer responsible for guarding the ritual, representing the chapter to the campus and community and taking the higher-view of the chapter’s strategic plan and future opportunities</a:t>
            </a:r>
          </a:p>
          <a:p>
            <a:pPr algn="just">
              <a:lnSpc>
                <a:spcPts val="2416"/>
              </a:lnSpc>
            </a:pPr>
            <a:endParaRPr lang="en-US" sz="2013" b="1" spc="16">
              <a:solidFill>
                <a:srgbClr val="19364E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434770" lvl="1" indent="-217385" algn="just">
              <a:lnSpc>
                <a:spcPts val="2416"/>
              </a:lnSpc>
              <a:buFont typeface="Arial"/>
              <a:buChar char="•"/>
            </a:pPr>
            <a:r>
              <a:rPr lang="en-US" sz="2013" b="1" spc="17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The Pro Consul is the Chief Operating Officer responsible for managing the Executive Committee ensuring members are fulfilling their role/responsibilities and addressing the day-to-day needs of the chapter operations</a:t>
            </a:r>
          </a:p>
          <a:p>
            <a:pPr algn="just">
              <a:lnSpc>
                <a:spcPts val="2416"/>
              </a:lnSpc>
            </a:pPr>
            <a:endParaRPr lang="en-US" sz="2013" b="1" spc="17">
              <a:solidFill>
                <a:srgbClr val="19364E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algn="just">
              <a:lnSpc>
                <a:spcPts val="2416"/>
              </a:lnSpc>
            </a:pPr>
            <a:endParaRPr lang="en-US" sz="2013" b="1" spc="17">
              <a:solidFill>
                <a:srgbClr val="19364E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algn="just">
              <a:lnSpc>
                <a:spcPts val="3624"/>
              </a:lnSpc>
            </a:pPr>
            <a:endParaRPr lang="en-US" sz="2013" b="1" spc="17">
              <a:solidFill>
                <a:srgbClr val="19364E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sp>
        <p:nvSpPr>
          <p:cNvPr id="5" name="Freeform 5"/>
          <p:cNvSpPr/>
          <p:nvPr/>
        </p:nvSpPr>
        <p:spPr>
          <a:xfrm>
            <a:off x="2926080" y="5574139"/>
            <a:ext cx="3901440" cy="1360627"/>
          </a:xfrm>
          <a:custGeom>
            <a:avLst/>
            <a:gdLst/>
            <a:ahLst/>
            <a:cxnLst/>
            <a:rect l="l" t="t" r="r" b="b"/>
            <a:pathLst>
              <a:path w="3901440" h="1360627">
                <a:moveTo>
                  <a:pt x="0" y="0"/>
                </a:moveTo>
                <a:lnTo>
                  <a:pt x="3901440" y="0"/>
                </a:lnTo>
                <a:lnTo>
                  <a:pt x="3901440" y="1360627"/>
                </a:lnTo>
                <a:lnTo>
                  <a:pt x="0" y="136062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260869" y="293973"/>
            <a:ext cx="8449255" cy="1038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 b="1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Executive Committee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9171" y="1740189"/>
            <a:ext cx="9535258" cy="7727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0"/>
              </a:lnSpc>
            </a:pPr>
            <a:r>
              <a:rPr lang="en-US" sz="2200" b="1">
                <a:solidFill>
                  <a:srgbClr val="19A1DB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“The elected officers form the Executive Committee, and the committee is charged with managing the chapter”</a:t>
            </a:r>
          </a:p>
        </p:txBody>
      </p:sp>
      <p:sp>
        <p:nvSpPr>
          <p:cNvPr id="8" name="Freeform 8"/>
          <p:cNvSpPr/>
          <p:nvPr/>
        </p:nvSpPr>
        <p:spPr>
          <a:xfrm>
            <a:off x="112092" y="6810338"/>
            <a:ext cx="1659987" cy="371792"/>
          </a:xfrm>
          <a:custGeom>
            <a:avLst/>
            <a:gdLst/>
            <a:ahLst/>
            <a:cxnLst/>
            <a:rect l="l" t="t" r="r" b="b"/>
            <a:pathLst>
              <a:path w="1659987" h="371792">
                <a:moveTo>
                  <a:pt x="0" y="0"/>
                </a:moveTo>
                <a:lnTo>
                  <a:pt x="1659988" y="0"/>
                </a:lnTo>
                <a:lnTo>
                  <a:pt x="1659988" y="371792"/>
                </a:lnTo>
                <a:lnTo>
                  <a:pt x="0" y="37179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90304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112092" y="6810338"/>
            <a:ext cx="1659987" cy="371792"/>
          </a:xfrm>
          <a:custGeom>
            <a:avLst/>
            <a:gdLst/>
            <a:ahLst/>
            <a:cxnLst/>
            <a:rect l="l" t="t" r="r" b="b"/>
            <a:pathLst>
              <a:path w="1659987" h="371792">
                <a:moveTo>
                  <a:pt x="0" y="0"/>
                </a:moveTo>
                <a:lnTo>
                  <a:pt x="1659988" y="0"/>
                </a:lnTo>
                <a:lnTo>
                  <a:pt x="1659988" y="371792"/>
                </a:lnTo>
                <a:lnTo>
                  <a:pt x="0" y="37179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7798059" y="2879341"/>
            <a:ext cx="1089601" cy="1089601"/>
          </a:xfrm>
          <a:custGeom>
            <a:avLst/>
            <a:gdLst/>
            <a:ahLst/>
            <a:cxnLst/>
            <a:rect l="l" t="t" r="r" b="b"/>
            <a:pathLst>
              <a:path w="1089601" h="1089601">
                <a:moveTo>
                  <a:pt x="0" y="0"/>
                </a:moveTo>
                <a:lnTo>
                  <a:pt x="1089601" y="0"/>
                </a:lnTo>
                <a:lnTo>
                  <a:pt x="1089601" y="1089601"/>
                </a:lnTo>
                <a:lnTo>
                  <a:pt x="0" y="10896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112092" y="2643999"/>
            <a:ext cx="6190556" cy="31332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502"/>
              </a:lnSpc>
            </a:pPr>
            <a:endParaRPr/>
          </a:p>
          <a:p>
            <a:pPr marL="385928" lvl="1" indent="-192964" algn="just">
              <a:lnSpc>
                <a:spcPts val="2502"/>
              </a:lnSpc>
              <a:buFont typeface="Arial"/>
              <a:buChar char="•"/>
            </a:pPr>
            <a:r>
              <a:rPr lang="en-US" sz="1787" b="1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Provides a framework in which most chapter member can be assigned at least one specific role/responsibility for which he is held responsible</a:t>
            </a:r>
          </a:p>
          <a:p>
            <a:pPr algn="just">
              <a:lnSpc>
                <a:spcPts val="2502"/>
              </a:lnSpc>
            </a:pPr>
            <a:endParaRPr lang="en-US" sz="1787" b="1">
              <a:solidFill>
                <a:srgbClr val="19364E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385928" lvl="1" indent="-192964" algn="just">
              <a:lnSpc>
                <a:spcPts val="2502"/>
              </a:lnSpc>
              <a:buFont typeface="Arial"/>
              <a:buChar char="•"/>
            </a:pPr>
            <a:r>
              <a:rPr lang="en-US" sz="1787" b="1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EC/Chair lead can develop his leadership/management skill set by learning/experiencing how to hold members accountable</a:t>
            </a:r>
          </a:p>
          <a:p>
            <a:pPr algn="just">
              <a:lnSpc>
                <a:spcPts val="2502"/>
              </a:lnSpc>
            </a:pPr>
            <a:endParaRPr lang="en-US" sz="1787" b="1">
              <a:solidFill>
                <a:srgbClr val="19364E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385928" lvl="1" indent="-192964" algn="just">
              <a:lnSpc>
                <a:spcPts val="2502"/>
              </a:lnSpc>
              <a:buFont typeface="Arial"/>
              <a:buChar char="•"/>
            </a:pPr>
            <a:r>
              <a:rPr lang="en-US" sz="1787" b="1" spc="0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the EC/Chair member 'manages the process’ as opposed to 'doing the work’ </a:t>
            </a:r>
          </a:p>
        </p:txBody>
      </p:sp>
      <p:sp>
        <p:nvSpPr>
          <p:cNvPr id="7" name="Freeform 7"/>
          <p:cNvSpPr/>
          <p:nvPr/>
        </p:nvSpPr>
        <p:spPr>
          <a:xfrm>
            <a:off x="8095736" y="3261179"/>
            <a:ext cx="494247" cy="494247"/>
          </a:xfrm>
          <a:custGeom>
            <a:avLst/>
            <a:gdLst/>
            <a:ahLst/>
            <a:cxnLst/>
            <a:rect l="l" t="t" r="r" b="b"/>
            <a:pathLst>
              <a:path w="494247" h="494247">
                <a:moveTo>
                  <a:pt x="0" y="0"/>
                </a:moveTo>
                <a:lnTo>
                  <a:pt x="494246" y="0"/>
                </a:lnTo>
                <a:lnTo>
                  <a:pt x="494246" y="494247"/>
                </a:lnTo>
                <a:lnTo>
                  <a:pt x="0" y="49424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6829893" y="2691624"/>
            <a:ext cx="2267712" cy="2926080"/>
          </a:xfrm>
          <a:custGeom>
            <a:avLst/>
            <a:gdLst/>
            <a:ahLst/>
            <a:cxnLst/>
            <a:rect l="l" t="t" r="r" b="b"/>
            <a:pathLst>
              <a:path w="2267712" h="2926080">
                <a:moveTo>
                  <a:pt x="0" y="0"/>
                </a:moveTo>
                <a:lnTo>
                  <a:pt x="2267712" y="0"/>
                </a:lnTo>
                <a:lnTo>
                  <a:pt x="2267712" y="2926080"/>
                </a:lnTo>
                <a:lnTo>
                  <a:pt x="0" y="292608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225111" y="378240"/>
            <a:ext cx="9303379" cy="9379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54"/>
              </a:lnSpc>
            </a:pPr>
            <a:r>
              <a:rPr lang="en-US" sz="5467" b="1">
                <a:solidFill>
                  <a:srgbClr val="19364E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Management by committee 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90304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6253110" y="2737727"/>
            <a:ext cx="3181514" cy="3181514"/>
          </a:xfrm>
          <a:custGeom>
            <a:avLst/>
            <a:gdLst/>
            <a:ahLst/>
            <a:cxnLst/>
            <a:rect l="l" t="t" r="r" b="b"/>
            <a:pathLst>
              <a:path w="3181514" h="3181514">
                <a:moveTo>
                  <a:pt x="0" y="0"/>
                </a:moveTo>
                <a:lnTo>
                  <a:pt x="3181514" y="0"/>
                </a:lnTo>
                <a:lnTo>
                  <a:pt x="3181514" y="3181514"/>
                </a:lnTo>
                <a:lnTo>
                  <a:pt x="0" y="31815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249999" y="337451"/>
            <a:ext cx="7061891" cy="1038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Committee Set Up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49999" y="2483891"/>
            <a:ext cx="5523556" cy="38969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74979" lvl="1" indent="-237490" algn="just">
              <a:lnSpc>
                <a:spcPts val="3079"/>
              </a:lnSpc>
              <a:buFont typeface="Arial"/>
              <a:buChar char="•"/>
            </a:pPr>
            <a:r>
              <a:rPr lang="en-US" sz="2199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All classes represented </a:t>
            </a:r>
          </a:p>
          <a:p>
            <a:pPr marL="949959" lvl="2" indent="-316653" algn="just">
              <a:lnSpc>
                <a:spcPts val="3079"/>
              </a:lnSpc>
              <a:buFont typeface="Arial"/>
              <a:buChar char="⚬"/>
            </a:pPr>
            <a:r>
              <a:rPr lang="en-US" sz="2199" b="1">
                <a:solidFill>
                  <a:srgbClr val="19A1DB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freshman, sophomore, junior, senior </a:t>
            </a:r>
          </a:p>
          <a:p>
            <a:pPr algn="just">
              <a:lnSpc>
                <a:spcPts val="3079"/>
              </a:lnSpc>
            </a:pPr>
            <a:endParaRPr lang="en-US" sz="2199" b="1">
              <a:solidFill>
                <a:srgbClr val="19A1DB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marL="474979" lvl="1" indent="-237490" algn="just">
              <a:lnSpc>
                <a:spcPts val="3079"/>
              </a:lnSpc>
              <a:buFont typeface="Arial"/>
              <a:buChar char="•"/>
            </a:pPr>
            <a:r>
              <a:rPr lang="en-US" sz="2199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Promotes ‘institutional knowledge’</a:t>
            </a:r>
          </a:p>
          <a:p>
            <a:pPr marL="949959" lvl="2" indent="-316653" algn="just">
              <a:lnSpc>
                <a:spcPts val="3079"/>
              </a:lnSpc>
              <a:buFont typeface="Arial"/>
              <a:buChar char="⚬"/>
            </a:pPr>
            <a:r>
              <a:rPr lang="en-US" sz="2199" b="1">
                <a:solidFill>
                  <a:srgbClr val="19A1DB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Continuity of Operational Growth and Excellence </a:t>
            </a:r>
          </a:p>
          <a:p>
            <a:pPr marL="949959" lvl="2" indent="-316653" algn="just">
              <a:lnSpc>
                <a:spcPts val="3079"/>
              </a:lnSpc>
              <a:buFont typeface="Arial"/>
              <a:buChar char="⚬"/>
            </a:pPr>
            <a:r>
              <a:rPr lang="en-US" sz="2199" b="1">
                <a:solidFill>
                  <a:srgbClr val="19A1DB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Combats developing ‘cliques’ </a:t>
            </a:r>
          </a:p>
          <a:p>
            <a:pPr marL="949959" lvl="2" indent="-316653" algn="just">
              <a:lnSpc>
                <a:spcPts val="3079"/>
              </a:lnSpc>
              <a:buFont typeface="Arial"/>
              <a:buChar char="⚬"/>
            </a:pPr>
            <a:r>
              <a:rPr lang="en-US" sz="2199" b="1">
                <a:solidFill>
                  <a:srgbClr val="19A1DB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Combats the culture of leadership by ‘pledge class’</a:t>
            </a:r>
          </a:p>
          <a:p>
            <a:pPr algn="just">
              <a:lnSpc>
                <a:spcPts val="3079"/>
              </a:lnSpc>
            </a:pPr>
            <a:endParaRPr lang="en-US" sz="2199" b="1">
              <a:solidFill>
                <a:srgbClr val="19A1DB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sp>
        <p:nvSpPr>
          <p:cNvPr id="7" name="Freeform 7"/>
          <p:cNvSpPr/>
          <p:nvPr/>
        </p:nvSpPr>
        <p:spPr>
          <a:xfrm>
            <a:off x="112092" y="6810338"/>
            <a:ext cx="1659987" cy="371792"/>
          </a:xfrm>
          <a:custGeom>
            <a:avLst/>
            <a:gdLst/>
            <a:ahLst/>
            <a:cxnLst/>
            <a:rect l="l" t="t" r="r" b="b"/>
            <a:pathLst>
              <a:path w="1659987" h="371792">
                <a:moveTo>
                  <a:pt x="0" y="0"/>
                </a:moveTo>
                <a:lnTo>
                  <a:pt x="1659988" y="0"/>
                </a:lnTo>
                <a:lnTo>
                  <a:pt x="1659988" y="371792"/>
                </a:lnTo>
                <a:lnTo>
                  <a:pt x="0" y="37179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90304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249999" y="337451"/>
            <a:ext cx="7061891" cy="1038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Committee Set Up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49999" y="2302844"/>
            <a:ext cx="9291722" cy="428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387"/>
              </a:lnSpc>
            </a:pPr>
            <a:r>
              <a:rPr lang="en-US" sz="2419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Disclaimer: Sigma Chi recognizes that all chapters might not have the ability to assign multiple assistants due to varying chapter sizes. </a:t>
            </a:r>
          </a:p>
          <a:p>
            <a:pPr algn="just">
              <a:lnSpc>
                <a:spcPts val="3387"/>
              </a:lnSpc>
            </a:pPr>
            <a:endParaRPr lang="en-US" sz="2419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algn="just">
              <a:lnSpc>
                <a:spcPts val="3387"/>
              </a:lnSpc>
            </a:pPr>
            <a:r>
              <a:rPr lang="en-US" sz="2419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In this case, please consider consolidating responsibilities among the available assistants. </a:t>
            </a:r>
          </a:p>
          <a:p>
            <a:pPr algn="just">
              <a:lnSpc>
                <a:spcPts val="3387"/>
              </a:lnSpc>
            </a:pPr>
            <a:endParaRPr lang="en-US" sz="2419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algn="just">
              <a:lnSpc>
                <a:spcPts val="3387"/>
              </a:lnSpc>
            </a:pPr>
            <a:r>
              <a:rPr lang="en-US" sz="2419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all of the following committee structures are to be presented as ‘highly recommended’.</a:t>
            </a:r>
          </a:p>
          <a:p>
            <a:pPr algn="just">
              <a:lnSpc>
                <a:spcPts val="3387"/>
              </a:lnSpc>
            </a:pPr>
            <a:endParaRPr lang="en-US" sz="2419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  <a:p>
            <a:pPr algn="just">
              <a:lnSpc>
                <a:spcPts val="3387"/>
              </a:lnSpc>
            </a:pPr>
            <a:endParaRPr lang="en-US" sz="2419">
              <a:solidFill>
                <a:srgbClr val="052C49"/>
              </a:solidFill>
              <a:latin typeface="Rift Soft Bold"/>
              <a:ea typeface="Rift Soft Bold"/>
              <a:cs typeface="Rift Soft Bold"/>
              <a:sym typeface="Rift Soft Bold"/>
            </a:endParaRPr>
          </a:p>
        </p:txBody>
      </p:sp>
      <p:sp>
        <p:nvSpPr>
          <p:cNvPr id="6" name="Freeform 6"/>
          <p:cNvSpPr/>
          <p:nvPr/>
        </p:nvSpPr>
        <p:spPr>
          <a:xfrm>
            <a:off x="112092" y="6810338"/>
            <a:ext cx="1659987" cy="371792"/>
          </a:xfrm>
          <a:custGeom>
            <a:avLst/>
            <a:gdLst/>
            <a:ahLst/>
            <a:cxnLst/>
            <a:rect l="l" t="t" r="r" b="b"/>
            <a:pathLst>
              <a:path w="1659987" h="371792">
                <a:moveTo>
                  <a:pt x="0" y="0"/>
                </a:moveTo>
                <a:lnTo>
                  <a:pt x="1659988" y="0"/>
                </a:lnTo>
                <a:lnTo>
                  <a:pt x="1659988" y="371792"/>
                </a:lnTo>
                <a:lnTo>
                  <a:pt x="0" y="37179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90304"/>
            <a:ext cx="9753600" cy="28800"/>
            <a:chOff x="0" y="0"/>
            <a:chExt cx="13004800" cy="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38354"/>
            </a:xfrm>
            <a:custGeom>
              <a:avLst/>
              <a:gdLst/>
              <a:ahLst/>
              <a:cxnLst/>
              <a:rect l="l" t="t" r="r" b="b"/>
              <a:pathLst>
                <a:path w="13004800" h="38354">
                  <a:moveTo>
                    <a:pt x="0" y="0"/>
                  </a:moveTo>
                  <a:lnTo>
                    <a:pt x="13004800" y="0"/>
                  </a:lnTo>
                  <a:lnTo>
                    <a:pt x="13004800" y="38354"/>
                  </a:lnTo>
                  <a:lnTo>
                    <a:pt x="0" y="38354"/>
                  </a:lnTo>
                  <a:close/>
                </a:path>
              </a:pathLst>
            </a:custGeom>
            <a:solidFill>
              <a:srgbClr val="19A1DB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reeform 4"/>
          <p:cNvSpPr/>
          <p:nvPr/>
        </p:nvSpPr>
        <p:spPr>
          <a:xfrm>
            <a:off x="112092" y="6810338"/>
            <a:ext cx="1659987" cy="371792"/>
          </a:xfrm>
          <a:custGeom>
            <a:avLst/>
            <a:gdLst/>
            <a:ahLst/>
            <a:cxnLst/>
            <a:rect l="l" t="t" r="r" b="b"/>
            <a:pathLst>
              <a:path w="1659987" h="371792">
                <a:moveTo>
                  <a:pt x="0" y="0"/>
                </a:moveTo>
                <a:lnTo>
                  <a:pt x="1659988" y="0"/>
                </a:lnTo>
                <a:lnTo>
                  <a:pt x="1659988" y="371792"/>
                </a:lnTo>
                <a:lnTo>
                  <a:pt x="0" y="37179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4352196" y="2255137"/>
            <a:ext cx="1049207" cy="1102977"/>
          </a:xfrm>
          <a:custGeom>
            <a:avLst/>
            <a:gdLst/>
            <a:ahLst/>
            <a:cxnLst/>
            <a:rect l="l" t="t" r="r" b="b"/>
            <a:pathLst>
              <a:path w="1049207" h="1102977">
                <a:moveTo>
                  <a:pt x="0" y="0"/>
                </a:moveTo>
                <a:lnTo>
                  <a:pt x="1049208" y="0"/>
                </a:lnTo>
                <a:lnTo>
                  <a:pt x="1049208" y="1102978"/>
                </a:lnTo>
                <a:lnTo>
                  <a:pt x="0" y="110297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033861" y="1671504"/>
            <a:ext cx="1660063" cy="518614"/>
            <a:chOff x="0" y="0"/>
            <a:chExt cx="1357606" cy="4241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57606" cy="424124"/>
            </a:xfrm>
            <a:custGeom>
              <a:avLst/>
              <a:gdLst/>
              <a:ahLst/>
              <a:cxnLst/>
              <a:rect l="l" t="t" r="r" b="b"/>
              <a:pathLst>
                <a:path w="1357606" h="424124">
                  <a:moveTo>
                    <a:pt x="1154406" y="0"/>
                  </a:moveTo>
                  <a:cubicBezTo>
                    <a:pt x="1266630" y="0"/>
                    <a:pt x="1357606" y="94943"/>
                    <a:pt x="1357606" y="212062"/>
                  </a:cubicBezTo>
                  <a:cubicBezTo>
                    <a:pt x="1357606" y="329181"/>
                    <a:pt x="1266630" y="424124"/>
                    <a:pt x="1154406" y="424124"/>
                  </a:cubicBezTo>
                  <a:lnTo>
                    <a:pt x="203200" y="424124"/>
                  </a:lnTo>
                  <a:cubicBezTo>
                    <a:pt x="90976" y="424124"/>
                    <a:pt x="0" y="329181"/>
                    <a:pt x="0" y="212062"/>
                  </a:cubicBezTo>
                  <a:cubicBezTo>
                    <a:pt x="0" y="9494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19A1DB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1357606" cy="4622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r>
                <a:rPr lang="en-US" sz="1899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Quaestor</a:t>
              </a:r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112092" y="485669"/>
            <a:ext cx="9503601" cy="853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31"/>
              </a:lnSpc>
            </a:pPr>
            <a:r>
              <a:rPr lang="en-US" sz="5022" b="1">
                <a:solidFill>
                  <a:srgbClr val="052C49"/>
                </a:solidFill>
                <a:latin typeface="Rift Soft Bold"/>
                <a:ea typeface="Rift Soft Bold"/>
                <a:cs typeface="Rift Soft Bold"/>
                <a:sym typeface="Rift Soft Bold"/>
              </a:rPr>
              <a:t>Chapter Expanded committee structure</a:t>
            </a:r>
          </a:p>
        </p:txBody>
      </p:sp>
      <p:grpSp>
        <p:nvGrpSpPr>
          <p:cNvPr id="10" name="Group 10"/>
          <p:cNvGrpSpPr/>
          <p:nvPr/>
        </p:nvGrpSpPr>
        <p:grpSpPr>
          <a:xfrm>
            <a:off x="365285" y="3573861"/>
            <a:ext cx="1605809" cy="1587022"/>
            <a:chOff x="0" y="0"/>
            <a:chExt cx="2141079" cy="2116030"/>
          </a:xfrm>
        </p:grpSpPr>
        <p:sp>
          <p:nvSpPr>
            <p:cNvPr id="11" name="Freeform 11"/>
            <p:cNvSpPr/>
            <p:nvPr/>
          </p:nvSpPr>
          <p:spPr>
            <a:xfrm>
              <a:off x="393928" y="693456"/>
              <a:ext cx="1353223" cy="1422574"/>
            </a:xfrm>
            <a:custGeom>
              <a:avLst/>
              <a:gdLst/>
              <a:ahLst/>
              <a:cxnLst/>
              <a:rect l="l" t="t" r="r" b="b"/>
              <a:pathLst>
                <a:path w="1353223" h="1422574">
                  <a:moveTo>
                    <a:pt x="0" y="0"/>
                  </a:moveTo>
                  <a:lnTo>
                    <a:pt x="1353223" y="0"/>
                  </a:lnTo>
                  <a:lnTo>
                    <a:pt x="1353223" y="1422574"/>
                  </a:lnTo>
                  <a:lnTo>
                    <a:pt x="0" y="14225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2"/>
            <p:cNvGrpSpPr/>
            <p:nvPr/>
          </p:nvGrpSpPr>
          <p:grpSpPr>
            <a:xfrm>
              <a:off x="0" y="0"/>
              <a:ext cx="2141079" cy="668886"/>
              <a:chOff x="0" y="0"/>
              <a:chExt cx="1357606" cy="42412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1357606" cy="424124"/>
              </a:xfrm>
              <a:custGeom>
                <a:avLst/>
                <a:gdLst/>
                <a:ahLst/>
                <a:cxnLst/>
                <a:rect l="l" t="t" r="r" b="b"/>
                <a:pathLst>
                  <a:path w="1357606" h="424124">
                    <a:moveTo>
                      <a:pt x="1154406" y="0"/>
                    </a:moveTo>
                    <a:cubicBezTo>
                      <a:pt x="1266630" y="0"/>
                      <a:pt x="1357606" y="94943"/>
                      <a:pt x="1357606" y="212062"/>
                    </a:cubicBezTo>
                    <a:cubicBezTo>
                      <a:pt x="1357606" y="329181"/>
                      <a:pt x="1266630" y="424124"/>
                      <a:pt x="1154406" y="424124"/>
                    </a:cubicBezTo>
                    <a:lnTo>
                      <a:pt x="203200" y="424124"/>
                    </a:lnTo>
                    <a:cubicBezTo>
                      <a:pt x="90976" y="424124"/>
                      <a:pt x="0" y="329181"/>
                      <a:pt x="0" y="212062"/>
                    </a:cubicBezTo>
                    <a:cubicBezTo>
                      <a:pt x="0" y="94943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sq">
                <a:solidFill>
                  <a:srgbClr val="052C4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38100"/>
                <a:ext cx="1357606" cy="462224"/>
              </a:xfrm>
              <a:prstGeom prst="rect">
                <a:avLst/>
              </a:prstGeom>
            </p:spPr>
            <p:txBody>
              <a:bodyPr lIns="49140" tIns="49140" rIns="49140" bIns="49140" rtlCol="0" anchor="ctr"/>
              <a:lstStyle/>
              <a:p>
                <a:pPr algn="ctr">
                  <a:lnSpc>
                    <a:spcPts val="2659"/>
                  </a:lnSpc>
                </a:pPr>
                <a:r>
                  <a:rPr lang="en-US" sz="1899" b="1">
                    <a:solidFill>
                      <a:srgbClr val="19364E"/>
                    </a:solidFill>
                    <a:latin typeface="Rift Soft Bold"/>
                    <a:ea typeface="Rift Soft Bold"/>
                    <a:cs typeface="Rift Soft Bold"/>
                    <a:sym typeface="Rift Soft Bold"/>
                  </a:rPr>
                  <a:t>Assistant 1</a:t>
                </a:r>
              </a:p>
            </p:txBody>
          </p:sp>
        </p:grpSp>
      </p:grpSp>
      <p:grpSp>
        <p:nvGrpSpPr>
          <p:cNvPr id="15" name="Group 15"/>
          <p:cNvGrpSpPr/>
          <p:nvPr/>
        </p:nvGrpSpPr>
        <p:grpSpPr>
          <a:xfrm>
            <a:off x="2708332" y="3531500"/>
            <a:ext cx="1627791" cy="1608747"/>
            <a:chOff x="0" y="0"/>
            <a:chExt cx="2170388" cy="2144995"/>
          </a:xfrm>
        </p:grpSpPr>
        <p:sp>
          <p:nvSpPr>
            <p:cNvPr id="16" name="Freeform 16"/>
            <p:cNvSpPr/>
            <p:nvPr/>
          </p:nvSpPr>
          <p:spPr>
            <a:xfrm>
              <a:off x="399320" y="702949"/>
              <a:ext cx="1371747" cy="1442047"/>
            </a:xfrm>
            <a:custGeom>
              <a:avLst/>
              <a:gdLst/>
              <a:ahLst/>
              <a:cxnLst/>
              <a:rect l="l" t="t" r="r" b="b"/>
              <a:pathLst>
                <a:path w="1371747" h="1442047">
                  <a:moveTo>
                    <a:pt x="0" y="0"/>
                  </a:moveTo>
                  <a:lnTo>
                    <a:pt x="1371747" y="0"/>
                  </a:lnTo>
                  <a:lnTo>
                    <a:pt x="1371747" y="1442046"/>
                  </a:lnTo>
                  <a:lnTo>
                    <a:pt x="0" y="144204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17"/>
            <p:cNvGrpSpPr/>
            <p:nvPr/>
          </p:nvGrpSpPr>
          <p:grpSpPr>
            <a:xfrm>
              <a:off x="0" y="0"/>
              <a:ext cx="2170388" cy="678042"/>
              <a:chOff x="0" y="0"/>
              <a:chExt cx="1357606" cy="424124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1357606" cy="424124"/>
              </a:xfrm>
              <a:custGeom>
                <a:avLst/>
                <a:gdLst/>
                <a:ahLst/>
                <a:cxnLst/>
                <a:rect l="l" t="t" r="r" b="b"/>
                <a:pathLst>
                  <a:path w="1357606" h="424124">
                    <a:moveTo>
                      <a:pt x="1154406" y="0"/>
                    </a:moveTo>
                    <a:cubicBezTo>
                      <a:pt x="1266630" y="0"/>
                      <a:pt x="1357606" y="94943"/>
                      <a:pt x="1357606" y="212062"/>
                    </a:cubicBezTo>
                    <a:cubicBezTo>
                      <a:pt x="1357606" y="329181"/>
                      <a:pt x="1266630" y="424124"/>
                      <a:pt x="1154406" y="424124"/>
                    </a:cubicBezTo>
                    <a:lnTo>
                      <a:pt x="203200" y="424124"/>
                    </a:lnTo>
                    <a:cubicBezTo>
                      <a:pt x="90976" y="424124"/>
                      <a:pt x="0" y="329181"/>
                      <a:pt x="0" y="212062"/>
                    </a:cubicBezTo>
                    <a:cubicBezTo>
                      <a:pt x="0" y="94943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sq">
                <a:solidFill>
                  <a:srgbClr val="052C4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0" y="-38100"/>
                <a:ext cx="1357606" cy="46222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r>
                  <a:rPr lang="en-US" sz="1900" b="1">
                    <a:solidFill>
                      <a:srgbClr val="19364E"/>
                    </a:solidFill>
                    <a:latin typeface="Rift Soft Bold"/>
                    <a:ea typeface="Rift Soft Bold"/>
                    <a:cs typeface="Rift Soft Bold"/>
                    <a:sym typeface="Rift Soft Bold"/>
                  </a:rPr>
                  <a:t>Assistant 2</a:t>
                </a:r>
              </a:p>
            </p:txBody>
          </p:sp>
        </p:grpSp>
      </p:grpSp>
      <p:grpSp>
        <p:nvGrpSpPr>
          <p:cNvPr id="20" name="Group 20"/>
          <p:cNvGrpSpPr/>
          <p:nvPr/>
        </p:nvGrpSpPr>
        <p:grpSpPr>
          <a:xfrm>
            <a:off x="5078040" y="3531500"/>
            <a:ext cx="1627791" cy="1608747"/>
            <a:chOff x="0" y="0"/>
            <a:chExt cx="2170388" cy="2144995"/>
          </a:xfrm>
        </p:grpSpPr>
        <p:sp>
          <p:nvSpPr>
            <p:cNvPr id="21" name="Freeform 21"/>
            <p:cNvSpPr/>
            <p:nvPr/>
          </p:nvSpPr>
          <p:spPr>
            <a:xfrm>
              <a:off x="399320" y="702949"/>
              <a:ext cx="1371747" cy="1442047"/>
            </a:xfrm>
            <a:custGeom>
              <a:avLst/>
              <a:gdLst/>
              <a:ahLst/>
              <a:cxnLst/>
              <a:rect l="l" t="t" r="r" b="b"/>
              <a:pathLst>
                <a:path w="1371747" h="1442047">
                  <a:moveTo>
                    <a:pt x="0" y="0"/>
                  </a:moveTo>
                  <a:lnTo>
                    <a:pt x="1371747" y="0"/>
                  </a:lnTo>
                  <a:lnTo>
                    <a:pt x="1371747" y="1442046"/>
                  </a:lnTo>
                  <a:lnTo>
                    <a:pt x="0" y="144204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" name="Group 22"/>
            <p:cNvGrpSpPr/>
            <p:nvPr/>
          </p:nvGrpSpPr>
          <p:grpSpPr>
            <a:xfrm>
              <a:off x="0" y="0"/>
              <a:ext cx="2170388" cy="678042"/>
              <a:chOff x="0" y="0"/>
              <a:chExt cx="1357606" cy="424124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1357606" cy="424124"/>
              </a:xfrm>
              <a:custGeom>
                <a:avLst/>
                <a:gdLst/>
                <a:ahLst/>
                <a:cxnLst/>
                <a:rect l="l" t="t" r="r" b="b"/>
                <a:pathLst>
                  <a:path w="1357606" h="424124">
                    <a:moveTo>
                      <a:pt x="1154406" y="0"/>
                    </a:moveTo>
                    <a:cubicBezTo>
                      <a:pt x="1266630" y="0"/>
                      <a:pt x="1357606" y="94943"/>
                      <a:pt x="1357606" y="212062"/>
                    </a:cubicBezTo>
                    <a:cubicBezTo>
                      <a:pt x="1357606" y="329181"/>
                      <a:pt x="1266630" y="424124"/>
                      <a:pt x="1154406" y="424124"/>
                    </a:cubicBezTo>
                    <a:lnTo>
                      <a:pt x="203200" y="424124"/>
                    </a:lnTo>
                    <a:cubicBezTo>
                      <a:pt x="90976" y="424124"/>
                      <a:pt x="0" y="329181"/>
                      <a:pt x="0" y="212062"/>
                    </a:cubicBezTo>
                    <a:cubicBezTo>
                      <a:pt x="0" y="94943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sq">
                <a:solidFill>
                  <a:srgbClr val="052C4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38100"/>
                <a:ext cx="1357606" cy="462224"/>
              </a:xfrm>
              <a:prstGeom prst="rect">
                <a:avLst/>
              </a:prstGeom>
            </p:spPr>
            <p:txBody>
              <a:bodyPr lIns="49812" tIns="49812" rIns="49812" bIns="49812" rtlCol="0" anchor="ctr"/>
              <a:lstStyle/>
              <a:p>
                <a:pPr algn="ctr">
                  <a:lnSpc>
                    <a:spcPts val="2659"/>
                  </a:lnSpc>
                </a:pPr>
                <a:r>
                  <a:rPr lang="en-US" sz="1899" b="1">
                    <a:solidFill>
                      <a:srgbClr val="19364E"/>
                    </a:solidFill>
                    <a:latin typeface="Rift Soft Bold"/>
                    <a:ea typeface="Rift Soft Bold"/>
                    <a:cs typeface="Rift Soft Bold"/>
                    <a:sym typeface="Rift Soft Bold"/>
                  </a:rPr>
                  <a:t>Assistant 3</a:t>
                </a:r>
              </a:p>
            </p:txBody>
          </p:sp>
        </p:grpSp>
      </p:grpSp>
      <p:sp>
        <p:nvSpPr>
          <p:cNvPr id="25" name="Freeform 25"/>
          <p:cNvSpPr/>
          <p:nvPr/>
        </p:nvSpPr>
        <p:spPr>
          <a:xfrm>
            <a:off x="7747239" y="4058711"/>
            <a:ext cx="1028810" cy="1081535"/>
          </a:xfrm>
          <a:custGeom>
            <a:avLst/>
            <a:gdLst/>
            <a:ahLst/>
            <a:cxnLst/>
            <a:rect l="l" t="t" r="r" b="b"/>
            <a:pathLst>
              <a:path w="1028810" h="1081535">
                <a:moveTo>
                  <a:pt x="0" y="0"/>
                </a:moveTo>
                <a:lnTo>
                  <a:pt x="1028810" y="0"/>
                </a:lnTo>
                <a:lnTo>
                  <a:pt x="1028810" y="1081535"/>
                </a:lnTo>
                <a:lnTo>
                  <a:pt x="0" y="10815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6" name="Group 26"/>
          <p:cNvGrpSpPr/>
          <p:nvPr/>
        </p:nvGrpSpPr>
        <p:grpSpPr>
          <a:xfrm>
            <a:off x="7447749" y="3531500"/>
            <a:ext cx="1627791" cy="513758"/>
            <a:chOff x="0" y="0"/>
            <a:chExt cx="1357606" cy="428483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357606" cy="428483"/>
            </a:xfrm>
            <a:custGeom>
              <a:avLst/>
              <a:gdLst/>
              <a:ahLst/>
              <a:cxnLst/>
              <a:rect l="l" t="t" r="r" b="b"/>
              <a:pathLst>
                <a:path w="1357606" h="428483">
                  <a:moveTo>
                    <a:pt x="1154406" y="0"/>
                  </a:moveTo>
                  <a:cubicBezTo>
                    <a:pt x="1266630" y="0"/>
                    <a:pt x="1357606" y="95919"/>
                    <a:pt x="1357606" y="214241"/>
                  </a:cubicBezTo>
                  <a:cubicBezTo>
                    <a:pt x="1357606" y="332564"/>
                    <a:pt x="1266630" y="428483"/>
                    <a:pt x="1154406" y="428483"/>
                  </a:cubicBezTo>
                  <a:lnTo>
                    <a:pt x="203200" y="428483"/>
                  </a:lnTo>
                  <a:cubicBezTo>
                    <a:pt x="90976" y="428483"/>
                    <a:pt x="0" y="332564"/>
                    <a:pt x="0" y="214241"/>
                  </a:cubicBezTo>
                  <a:cubicBezTo>
                    <a:pt x="0" y="95919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52C49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38100"/>
              <a:ext cx="1357606" cy="466583"/>
            </a:xfrm>
            <a:prstGeom prst="rect">
              <a:avLst/>
            </a:prstGeom>
          </p:spPr>
          <p:txBody>
            <a:bodyPr lIns="49812" tIns="49812" rIns="49812" bIns="49812" rtlCol="0" anchor="ctr"/>
            <a:lstStyle/>
            <a:p>
              <a:pPr algn="ctr">
                <a:lnSpc>
                  <a:spcPts val="2799"/>
                </a:lnSpc>
              </a:pPr>
              <a:r>
                <a:rPr lang="en-US" sz="1999" b="1">
                  <a:solidFill>
                    <a:srgbClr val="19364E"/>
                  </a:solidFill>
                  <a:latin typeface="Rift Soft Bold"/>
                  <a:ea typeface="Rift Soft Bold"/>
                  <a:cs typeface="Rift Soft Bold"/>
                  <a:sym typeface="Rift Soft Bold"/>
                </a:rPr>
                <a:t>Assistant 4</a:t>
              </a:r>
            </a:p>
          </p:txBody>
        </p:sp>
      </p:grpSp>
      <p:graphicFrame>
        <p:nvGraphicFramePr>
          <p:cNvPr id="29" name="Table 29"/>
          <p:cNvGraphicFramePr>
            <a:graphicFrameLocks noGrp="1"/>
          </p:cNvGraphicFramePr>
          <p:nvPr/>
        </p:nvGraphicFramePr>
        <p:xfrm>
          <a:off x="112092" y="5332333"/>
          <a:ext cx="9503601" cy="1447800"/>
        </p:xfrm>
        <a:graphic>
          <a:graphicData uri="http://schemas.openxmlformats.org/drawingml/2006/table">
            <a:tbl>
              <a:tblPr/>
              <a:tblGrid>
                <a:gridCol w="2202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APPROVES AND MONITORS BUDGET FOR EACH CHAIRMAN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ENSURE TIMELY COLLECTION OF DUES + MANAGES PAYMENT PLANS /PAST DUE ISSUES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MANAGES RECRUITMENT BUDGET + APPROVES EXPENSES and confirms payments with quaestors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40"/>
                        </a:lnSpc>
                        <a:defRPr/>
                      </a:pPr>
                      <a:r>
                        <a:rPr lang="en-US" sz="1600" b="1" spc="80">
                          <a:solidFill>
                            <a:srgbClr val="FFFFFF"/>
                          </a:solidFill>
                          <a:latin typeface="Rift Soft Bold"/>
                          <a:ea typeface="Rift Soft Bold"/>
                          <a:cs typeface="Rift Soft Bold"/>
                          <a:sym typeface="Rift Soft Bold"/>
                        </a:rPr>
                        <a:t>QUAESTOR IN TRAINING/RESPONSIBLE FOR GREEK LIFE ACCOUNTING SERVICE (GREEK BILL, OMEGA FI, ETC.)</a:t>
                      </a:r>
                      <a:endParaRPr lang="en-US" sz="110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1639</Words>
  <Application>Microsoft Office PowerPoint</Application>
  <PresentationFormat>Custom</PresentationFormat>
  <Paragraphs>300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Rift Soft Bold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0524_ChapterManagement.ppt</dc:title>
  <cp:lastModifiedBy>Rodolfo Garcia</cp:lastModifiedBy>
  <cp:revision>1</cp:revision>
  <dcterms:created xsi:type="dcterms:W3CDTF">2006-08-16T00:00:00Z</dcterms:created>
  <dcterms:modified xsi:type="dcterms:W3CDTF">2024-10-19T01:15:20Z</dcterms:modified>
  <dc:identifier>DAGTHRl9mk8</dc:identifier>
</cp:coreProperties>
</file>